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9" r:id="rId3"/>
    <p:sldId id="28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6" r:id="rId18"/>
    <p:sldId id="274" r:id="rId19"/>
    <p:sldId id="275" r:id="rId20"/>
    <p:sldId id="278"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8" d="100"/>
          <a:sy n="98" d="100"/>
        </p:scale>
        <p:origin x="-660"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9C18734-CA95-4727-88DB-CDC4CE255110}" type="datetimeFigureOut">
              <a:rPr lang="en-US"/>
              <a:pPr>
                <a:defRPr/>
              </a:pPr>
              <a:t>10/19/2012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B99219-E9C5-408D-8BC7-3E40C28126A2}" type="slidenum">
              <a:rPr lang="en-US"/>
              <a:pPr>
                <a:defRPr/>
              </a:pPr>
              <a:t>‹#›</a:t>
            </a:fld>
            <a:endParaRPr lang="en-US"/>
          </a:p>
        </p:txBody>
      </p:sp>
    </p:spTree>
    <p:extLst>
      <p:ext uri="{BB962C8B-B14F-4D97-AF65-F5344CB8AC3E}">
        <p14:creationId xmlns:p14="http://schemas.microsoft.com/office/powerpoint/2010/main" val="2484249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CA842D-F9FE-4A1C-B75E-96C4C4D0AC1B}" type="datetimeFigureOut">
              <a:rPr lang="en-US"/>
              <a:pPr>
                <a:defRPr/>
              </a:pPr>
              <a:t>10/19/2012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05A13D-5135-4280-9A0B-01D2F01C4B50}" type="slidenum">
              <a:rPr lang="en-US"/>
              <a:pPr>
                <a:defRPr/>
              </a:pPr>
              <a:t>‹#›</a:t>
            </a:fld>
            <a:endParaRPr lang="en-US"/>
          </a:p>
        </p:txBody>
      </p:sp>
    </p:spTree>
    <p:extLst>
      <p:ext uri="{BB962C8B-B14F-4D97-AF65-F5344CB8AC3E}">
        <p14:creationId xmlns:p14="http://schemas.microsoft.com/office/powerpoint/2010/main" val="4279672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19BF0B-3429-45A9-94FD-2327AA6EF0F6}" type="datetimeFigureOut">
              <a:rPr lang="en-US"/>
              <a:pPr>
                <a:defRPr/>
              </a:pPr>
              <a:t>10/19/2012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CFB8F4-9E03-4446-ABC0-45C88382095A}" type="slidenum">
              <a:rPr lang="en-US"/>
              <a:pPr>
                <a:defRPr/>
              </a:pPr>
              <a:t>‹#›</a:t>
            </a:fld>
            <a:endParaRPr lang="en-US"/>
          </a:p>
        </p:txBody>
      </p:sp>
    </p:spTree>
    <p:extLst>
      <p:ext uri="{BB962C8B-B14F-4D97-AF65-F5344CB8AC3E}">
        <p14:creationId xmlns:p14="http://schemas.microsoft.com/office/powerpoint/2010/main" val="1883738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7B4D78-011C-41EC-BC0A-3DE9E0B24EAC}" type="datetimeFigureOut">
              <a:rPr lang="en-US"/>
              <a:pPr>
                <a:defRPr/>
              </a:pPr>
              <a:t>10/19/2012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557D80-F701-4C3F-A36C-DB3F3913F581}" type="slidenum">
              <a:rPr lang="en-US"/>
              <a:pPr>
                <a:defRPr/>
              </a:pPr>
              <a:t>‹#›</a:t>
            </a:fld>
            <a:endParaRPr lang="en-US"/>
          </a:p>
        </p:txBody>
      </p:sp>
    </p:spTree>
    <p:extLst>
      <p:ext uri="{BB962C8B-B14F-4D97-AF65-F5344CB8AC3E}">
        <p14:creationId xmlns:p14="http://schemas.microsoft.com/office/powerpoint/2010/main" val="2298617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D539863-D58D-478C-A265-F87468A87D18}" type="datetimeFigureOut">
              <a:rPr lang="en-US"/>
              <a:pPr>
                <a:defRPr/>
              </a:pPr>
              <a:t>10/19/2012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F8B33C-832C-42EC-92E1-8A4965910001}" type="slidenum">
              <a:rPr lang="en-US"/>
              <a:pPr>
                <a:defRPr/>
              </a:pPr>
              <a:t>‹#›</a:t>
            </a:fld>
            <a:endParaRPr lang="en-US"/>
          </a:p>
        </p:txBody>
      </p:sp>
    </p:spTree>
    <p:extLst>
      <p:ext uri="{BB962C8B-B14F-4D97-AF65-F5344CB8AC3E}">
        <p14:creationId xmlns:p14="http://schemas.microsoft.com/office/powerpoint/2010/main" val="1332625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F6021F7-426B-40D7-A85E-64CBA04F0C27}" type="datetimeFigureOut">
              <a:rPr lang="en-US"/>
              <a:pPr>
                <a:defRPr/>
              </a:pPr>
              <a:t>10/19/2012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A95E7E-7188-4B4F-A28C-691A6FD71A8B}" type="slidenum">
              <a:rPr lang="en-US"/>
              <a:pPr>
                <a:defRPr/>
              </a:pPr>
              <a:t>‹#›</a:t>
            </a:fld>
            <a:endParaRPr lang="en-US"/>
          </a:p>
        </p:txBody>
      </p:sp>
    </p:spTree>
    <p:extLst>
      <p:ext uri="{BB962C8B-B14F-4D97-AF65-F5344CB8AC3E}">
        <p14:creationId xmlns:p14="http://schemas.microsoft.com/office/powerpoint/2010/main" val="928739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BAE5F53-F95A-4388-A888-43AB2496A3F6}" type="datetimeFigureOut">
              <a:rPr lang="en-US"/>
              <a:pPr>
                <a:defRPr/>
              </a:pPr>
              <a:t>10/19/2012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CC7EF54-5BC6-449D-A530-62CA8F6C41A8}" type="slidenum">
              <a:rPr lang="en-US"/>
              <a:pPr>
                <a:defRPr/>
              </a:pPr>
              <a:t>‹#›</a:t>
            </a:fld>
            <a:endParaRPr lang="en-US"/>
          </a:p>
        </p:txBody>
      </p:sp>
    </p:spTree>
    <p:extLst>
      <p:ext uri="{BB962C8B-B14F-4D97-AF65-F5344CB8AC3E}">
        <p14:creationId xmlns:p14="http://schemas.microsoft.com/office/powerpoint/2010/main" val="3615880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22F60A8-6B7C-41D0-AFB3-EB2DB1215543}" type="datetimeFigureOut">
              <a:rPr lang="en-US"/>
              <a:pPr>
                <a:defRPr/>
              </a:pPr>
              <a:t>10/19/2012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371773A-C624-4263-80BE-4E85ECB3391E}" type="slidenum">
              <a:rPr lang="en-US"/>
              <a:pPr>
                <a:defRPr/>
              </a:pPr>
              <a:t>‹#›</a:t>
            </a:fld>
            <a:endParaRPr lang="en-US"/>
          </a:p>
        </p:txBody>
      </p:sp>
    </p:spTree>
    <p:extLst>
      <p:ext uri="{BB962C8B-B14F-4D97-AF65-F5344CB8AC3E}">
        <p14:creationId xmlns:p14="http://schemas.microsoft.com/office/powerpoint/2010/main" val="1412036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AA5E9A9-D28A-4831-BA22-61EB9CB3DB37}" type="datetimeFigureOut">
              <a:rPr lang="en-US"/>
              <a:pPr>
                <a:defRPr/>
              </a:pPr>
              <a:t>10/19/2012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6B9B804-4363-4B89-8932-EF9193E49AEC}" type="slidenum">
              <a:rPr lang="en-US"/>
              <a:pPr>
                <a:defRPr/>
              </a:pPr>
              <a:t>‹#›</a:t>
            </a:fld>
            <a:endParaRPr lang="en-US"/>
          </a:p>
        </p:txBody>
      </p:sp>
    </p:spTree>
    <p:extLst>
      <p:ext uri="{BB962C8B-B14F-4D97-AF65-F5344CB8AC3E}">
        <p14:creationId xmlns:p14="http://schemas.microsoft.com/office/powerpoint/2010/main" val="1740099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902728F-C9E2-44F9-8F33-EE0136AFBF68}" type="datetimeFigureOut">
              <a:rPr lang="en-US"/>
              <a:pPr>
                <a:defRPr/>
              </a:pPr>
              <a:t>10/19/2012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95DA34B-D2B5-48A7-8612-7456982E7C01}" type="slidenum">
              <a:rPr lang="en-US"/>
              <a:pPr>
                <a:defRPr/>
              </a:pPr>
              <a:t>‹#›</a:t>
            </a:fld>
            <a:endParaRPr lang="en-US"/>
          </a:p>
        </p:txBody>
      </p:sp>
    </p:spTree>
    <p:extLst>
      <p:ext uri="{BB962C8B-B14F-4D97-AF65-F5344CB8AC3E}">
        <p14:creationId xmlns:p14="http://schemas.microsoft.com/office/powerpoint/2010/main" val="655681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69E4D5-5D92-4050-B8AA-F8620F132DC3}" type="datetimeFigureOut">
              <a:rPr lang="en-US"/>
              <a:pPr>
                <a:defRPr/>
              </a:pPr>
              <a:t>10/19/2012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DAEF15-2907-468D-A037-0276990FD0DB}" type="slidenum">
              <a:rPr lang="en-US"/>
              <a:pPr>
                <a:defRPr/>
              </a:pPr>
              <a:t>‹#›</a:t>
            </a:fld>
            <a:endParaRPr lang="en-US"/>
          </a:p>
        </p:txBody>
      </p:sp>
    </p:spTree>
    <p:extLst>
      <p:ext uri="{BB962C8B-B14F-4D97-AF65-F5344CB8AC3E}">
        <p14:creationId xmlns:p14="http://schemas.microsoft.com/office/powerpoint/2010/main" val="813049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0AD3DEB-0926-493A-B985-0D93DFEA4B03}" type="datetimeFigureOut">
              <a:rPr lang="en-US"/>
              <a:pPr>
                <a:defRPr/>
              </a:pPr>
              <a:t>10/19/2012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151B202-A2AC-4F5E-BDF1-C1116494D7B3}"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reditcards.com/credit-card-news/credit-card-industry-facts-personal-debt-statistics-1276.ph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youtube.com/watch?v=61wj4tJICc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09600" y="1066800"/>
            <a:ext cx="7772400" cy="1470025"/>
          </a:xfrm>
        </p:spPr>
        <p:txBody>
          <a:bodyPr/>
          <a:lstStyle/>
          <a:p>
            <a:pPr eaLnBrk="1" hangingPunct="1"/>
            <a:r>
              <a:rPr lang="en-US" sz="7000" dirty="0" smtClean="0"/>
              <a:t>The American Election</a:t>
            </a:r>
          </a:p>
        </p:txBody>
      </p:sp>
      <p:sp>
        <p:nvSpPr>
          <p:cNvPr id="3" name="Subtitle 2"/>
          <p:cNvSpPr>
            <a:spLocks noGrp="1"/>
          </p:cNvSpPr>
          <p:nvPr>
            <p:ph type="subTitle" idx="1"/>
          </p:nvPr>
        </p:nvSpPr>
        <p:spPr>
          <a:xfrm>
            <a:off x="1295400" y="5791200"/>
            <a:ext cx="6400800" cy="908364"/>
          </a:xfrm>
        </p:spPr>
        <p:txBody>
          <a:bodyPr rtlCol="0">
            <a:normAutofit/>
          </a:bodyPr>
          <a:lstStyle/>
          <a:p>
            <a:pPr eaLnBrk="1" fontAlgn="auto" hangingPunct="1">
              <a:spcAft>
                <a:spcPts val="0"/>
              </a:spcAft>
              <a:buFont typeface="Arial" pitchFamily="34" charset="0"/>
              <a:buNone/>
              <a:defRPr/>
            </a:pPr>
            <a:r>
              <a:rPr lang="en-US" sz="4000" dirty="0" smtClean="0"/>
              <a:t>A  Catholic perspective</a:t>
            </a:r>
            <a:endParaRPr lang="en-US" sz="4000" dirty="0"/>
          </a:p>
        </p:txBody>
      </p:sp>
      <p:pic>
        <p:nvPicPr>
          <p:cNvPr id="2052" name="Picture 2" descr="C:\Documents and Settings\Jeff\Local Settings\Temporary Internet Files\Content.IE5\YZ2SE69C\MPj043046000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5275" y="3031384"/>
            <a:ext cx="2470150" cy="247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http://www.turnbacktogod.com/wp-content/uploads/2010/10/Power-of-The-Rosar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2275" y="3048000"/>
            <a:ext cx="3581400" cy="24286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1858962"/>
          </a:xfrm>
        </p:spPr>
        <p:txBody>
          <a:bodyPr/>
          <a:lstStyle/>
          <a:p>
            <a:pPr eaLnBrk="1" hangingPunct="1"/>
            <a:r>
              <a:rPr lang="en-US" smtClean="0"/>
              <a:t>Care for God’s creation</a:t>
            </a:r>
          </a:p>
        </p:txBody>
      </p:sp>
      <p:sp>
        <p:nvSpPr>
          <p:cNvPr id="10243" name="Content Placeholder 2"/>
          <p:cNvSpPr>
            <a:spLocks noGrp="1"/>
          </p:cNvSpPr>
          <p:nvPr>
            <p:ph idx="1"/>
          </p:nvPr>
        </p:nvSpPr>
        <p:spPr>
          <a:xfrm>
            <a:off x="304800" y="2514600"/>
            <a:ext cx="8305800" cy="2925763"/>
          </a:xfrm>
        </p:spPr>
        <p:txBody>
          <a:bodyPr/>
          <a:lstStyle/>
          <a:p>
            <a:pPr eaLnBrk="1" hangingPunct="1"/>
            <a:r>
              <a:rPr lang="en-US" smtClean="0"/>
              <a:t>We are not just consumers of God’s creation; we are also caretakers.  Caring for all that God created is our responsibility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8600" y="2133600"/>
            <a:ext cx="8763000" cy="2286000"/>
          </a:xfrm>
        </p:spPr>
        <p:txBody>
          <a:bodyPr/>
          <a:lstStyle/>
          <a:p>
            <a:pPr eaLnBrk="1" hangingPunct="1"/>
            <a:r>
              <a:rPr lang="en-US" sz="16600" dirty="0" smtClean="0"/>
              <a:t>So what?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smtClean="0"/>
              <a:t>WHO?</a:t>
            </a:r>
          </a:p>
        </p:txBody>
      </p:sp>
      <p:sp>
        <p:nvSpPr>
          <p:cNvPr id="12291" name="Content Placeholder 2"/>
          <p:cNvSpPr>
            <a:spLocks noGrp="1"/>
          </p:cNvSpPr>
          <p:nvPr>
            <p:ph idx="1"/>
          </p:nvPr>
        </p:nvSpPr>
        <p:spPr>
          <a:xfrm>
            <a:off x="457200" y="1600200"/>
            <a:ext cx="8382000" cy="4525963"/>
          </a:xfrm>
        </p:spPr>
        <p:txBody>
          <a:bodyPr/>
          <a:lstStyle/>
          <a:p>
            <a:pPr eaLnBrk="1" hangingPunct="1"/>
            <a:r>
              <a:rPr lang="en-US" dirty="0" smtClean="0"/>
              <a:t>The 12% of the world’s population living in North America and Western Europe: </a:t>
            </a:r>
          </a:p>
          <a:p>
            <a:pPr lvl="1" eaLnBrk="1" hangingPunct="1"/>
            <a:r>
              <a:rPr lang="en-US" dirty="0" smtClean="0"/>
              <a:t>60% of private consumption spending</a:t>
            </a:r>
          </a:p>
          <a:p>
            <a:pPr eaLnBrk="1" hangingPunct="1"/>
            <a:endParaRPr lang="en-US" dirty="0" smtClean="0"/>
          </a:p>
          <a:p>
            <a:pPr eaLnBrk="1" hangingPunct="1"/>
            <a:r>
              <a:rPr lang="en-US" dirty="0" smtClean="0"/>
              <a:t>The 33% of the world’s population living in South Asia and sub-Saharan Africa</a:t>
            </a:r>
          </a:p>
          <a:p>
            <a:pPr lvl="1" eaLnBrk="1" hangingPunct="1"/>
            <a:r>
              <a:rPr lang="en-US" dirty="0" smtClean="0"/>
              <a:t>3.2% of private consumption spending.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12291">
                                            <p:txEl>
                                              <p:pRg st="3" end="3"/>
                                            </p:txEl>
                                          </p:spTgt>
                                        </p:tgtEl>
                                        <p:attrNameLst>
                                          <p:attrName>style.visibility</p:attrName>
                                        </p:attrNameLst>
                                      </p:cBhvr>
                                      <p:to>
                                        <p:strVal val="visible"/>
                                      </p:to>
                                    </p:set>
                                    <p:anim calcmode="lin" valueType="num">
                                      <p:cBhvr additive="base">
                                        <p:cTn id="7" dur="500" fill="hold"/>
                                        <p:tgtEl>
                                          <p:spTgt spid="12291">
                                            <p:txEl>
                                              <p:pRg st="3" end="3"/>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291">
                                            <p:txEl>
                                              <p:pRg st="3" end="3"/>
                                            </p:txEl>
                                          </p:spTgt>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2291">
                                            <p:txEl>
                                              <p:pRg st="4" end="4"/>
                                            </p:txEl>
                                          </p:spTgt>
                                        </p:tgtEl>
                                        <p:attrNameLst>
                                          <p:attrName>style.visibility</p:attrName>
                                        </p:attrNameLst>
                                      </p:cBhvr>
                                      <p:to>
                                        <p:strVal val="visible"/>
                                      </p:to>
                                    </p:set>
                                    <p:anim calcmode="lin" valueType="num">
                                      <p:cBhvr additive="base">
                                        <p:cTn id="11" dur="500" fill="hold"/>
                                        <p:tgtEl>
                                          <p:spTgt spid="12291">
                                            <p:txEl>
                                              <p:pRg st="4" end="4"/>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2291">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b="1" dirty="0" smtClean="0"/>
              <a:t>The Consumer</a:t>
            </a:r>
            <a:endParaRPr lang="en-US" dirty="0" smtClean="0"/>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t>The </a:t>
            </a:r>
            <a:r>
              <a:rPr lang="en-US" dirty="0"/>
              <a:t>United </a:t>
            </a:r>
            <a:r>
              <a:rPr lang="en-US" dirty="0" smtClean="0"/>
              <a:t>States, &lt;5% </a:t>
            </a:r>
            <a:r>
              <a:rPr lang="en-US" dirty="0"/>
              <a:t>of the global </a:t>
            </a:r>
            <a:r>
              <a:rPr lang="en-US" dirty="0" smtClean="0"/>
              <a:t>population:</a:t>
            </a:r>
          </a:p>
          <a:p>
            <a:pPr lvl="1" eaLnBrk="1" fontAlgn="auto" hangingPunct="1">
              <a:spcAft>
                <a:spcPts val="0"/>
              </a:spcAft>
              <a:buFont typeface="Arial" pitchFamily="34" charset="0"/>
              <a:buChar char="•"/>
              <a:defRPr/>
            </a:pPr>
            <a:r>
              <a:rPr lang="en-US" dirty="0" smtClean="0"/>
              <a:t>Twice the energy consumption of the nearest group, Europe, 6xs that of China. </a:t>
            </a:r>
            <a:endParaRPr lang="en-US" dirty="0"/>
          </a:p>
          <a:p>
            <a:pPr eaLnBrk="1" fontAlgn="auto" hangingPunct="1">
              <a:spcAft>
                <a:spcPts val="0"/>
              </a:spcAft>
              <a:buFont typeface="Arial" pitchFamily="34" charset="0"/>
              <a:buChar char="•"/>
              <a:defRPr/>
            </a:pPr>
            <a:r>
              <a:rPr lang="en-US" dirty="0" smtClean="0"/>
              <a:t>In 2005, </a:t>
            </a:r>
            <a:r>
              <a:rPr lang="en-US" dirty="0"/>
              <a:t>the U.S. had more private cars than licensed drivers, and gas-guzzling sport utility vehicles were among the best-selling </a:t>
            </a:r>
            <a:r>
              <a:rPr lang="en-US" dirty="0" smtClean="0"/>
              <a:t>vehicles – this has finally been surpassed by Europe in 2011. </a:t>
            </a:r>
            <a:endParaRPr lang="en-US" dirty="0"/>
          </a:p>
          <a:p>
            <a:pPr eaLnBrk="1" fontAlgn="auto" hangingPunct="1">
              <a:spcAft>
                <a:spcPts val="0"/>
              </a:spcAft>
              <a:buFont typeface="Arial" pitchFamily="34" charset="0"/>
              <a:buChar char="•"/>
              <a:defRPr/>
            </a:pPr>
            <a:r>
              <a:rPr lang="en-US" dirty="0"/>
              <a:t>New houses in the U.S. were </a:t>
            </a:r>
            <a:r>
              <a:rPr lang="en-US" dirty="0" smtClean="0"/>
              <a:t>62.6% </a:t>
            </a:r>
            <a:r>
              <a:rPr lang="en-US" dirty="0"/>
              <a:t>bigger in </a:t>
            </a:r>
            <a:r>
              <a:rPr lang="en-US" dirty="0" smtClean="0"/>
              <a:t>2011 </a:t>
            </a:r>
            <a:r>
              <a:rPr lang="en-US" dirty="0"/>
              <a:t>than in </a:t>
            </a:r>
            <a:r>
              <a:rPr lang="en-US" dirty="0" smtClean="0"/>
              <a:t>1973, </a:t>
            </a:r>
            <a:r>
              <a:rPr lang="en-US" dirty="0"/>
              <a:t>despite having fewer people per household on </a:t>
            </a:r>
            <a:r>
              <a:rPr lang="en-US" dirty="0" smtClean="0"/>
              <a:t>average. </a:t>
            </a:r>
            <a:endParaRPr lang="en-US" dirty="0"/>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dirty="0" smtClean="0"/>
              <a:t>Social Impacts of Consumption</a:t>
            </a:r>
            <a:endParaRPr lang="en-US" dirty="0"/>
          </a:p>
        </p:txBody>
      </p:sp>
      <p:sp>
        <p:nvSpPr>
          <p:cNvPr id="3" name="Content Placeholder 2"/>
          <p:cNvSpPr>
            <a:spLocks noGrp="1"/>
          </p:cNvSpPr>
          <p:nvPr>
            <p:ph idx="1"/>
          </p:nvPr>
        </p:nvSpPr>
        <p:spPr>
          <a:xfrm>
            <a:off x="457200" y="1600200"/>
            <a:ext cx="8229600" cy="4876800"/>
          </a:xfrm>
        </p:spPr>
        <p:txBody>
          <a:bodyPr rtlCol="0">
            <a:noAutofit/>
          </a:bodyPr>
          <a:lstStyle/>
          <a:p>
            <a:pPr marL="0" indent="0" eaLnBrk="1" fontAlgn="auto" hangingPunct="1">
              <a:spcAft>
                <a:spcPts val="0"/>
              </a:spcAft>
              <a:buNone/>
              <a:defRPr/>
            </a:pPr>
            <a:r>
              <a:rPr lang="en-US" sz="2000" dirty="0" smtClean="0"/>
              <a:t>Examples:</a:t>
            </a:r>
          </a:p>
          <a:p>
            <a:pPr eaLnBrk="1" fontAlgn="auto" hangingPunct="1">
              <a:spcAft>
                <a:spcPts val="0"/>
              </a:spcAft>
              <a:buFont typeface="Arial" pitchFamily="34" charset="0"/>
              <a:buChar char="•"/>
              <a:defRPr/>
            </a:pPr>
            <a:r>
              <a:rPr lang="en-US" sz="2000" dirty="0" smtClean="0"/>
              <a:t>An </a:t>
            </a:r>
            <a:r>
              <a:rPr lang="en-US" sz="2000" dirty="0"/>
              <a:t>estimated 3</a:t>
            </a:r>
            <a:r>
              <a:rPr lang="en-US" sz="2000" dirty="0" smtClean="0"/>
              <a:t>5 </a:t>
            </a:r>
            <a:r>
              <a:rPr lang="en-US" sz="2000" dirty="0"/>
              <a:t>% of U.S. adults are </a:t>
            </a:r>
            <a:r>
              <a:rPr lang="en-US" sz="2000" dirty="0" smtClean="0"/>
              <a:t>obese and over 50% if you add in overweight, </a:t>
            </a:r>
            <a:r>
              <a:rPr lang="en-US" sz="2000" dirty="0"/>
              <a:t>leading to an annual loss of 300,000 lives and at least </a:t>
            </a:r>
            <a:r>
              <a:rPr lang="en-US" sz="2000" dirty="0" smtClean="0"/>
              <a:t>$190 billion </a:t>
            </a:r>
            <a:r>
              <a:rPr lang="en-US" sz="2000" dirty="0"/>
              <a:t>in health care </a:t>
            </a:r>
            <a:r>
              <a:rPr lang="en-US" sz="2000" dirty="0" smtClean="0"/>
              <a:t>costs (more </a:t>
            </a:r>
            <a:r>
              <a:rPr lang="en-US" sz="2000" dirty="0"/>
              <a:t>than </a:t>
            </a:r>
            <a:r>
              <a:rPr lang="en-US" sz="2000" dirty="0" smtClean="0"/>
              <a:t>smoking related health issue!). </a:t>
            </a:r>
          </a:p>
          <a:p>
            <a:pPr eaLnBrk="1" fontAlgn="auto" hangingPunct="1">
              <a:spcAft>
                <a:spcPts val="0"/>
              </a:spcAft>
              <a:buFont typeface="Arial" pitchFamily="34" charset="0"/>
              <a:buChar char="•"/>
              <a:defRPr/>
            </a:pPr>
            <a:endParaRPr lang="en-US" sz="2000" dirty="0"/>
          </a:p>
          <a:p>
            <a:pPr eaLnBrk="1" fontAlgn="auto" hangingPunct="1">
              <a:spcAft>
                <a:spcPts val="0"/>
              </a:spcAft>
              <a:buFont typeface="Arial" pitchFamily="34" charset="0"/>
              <a:buChar char="•"/>
              <a:defRPr/>
            </a:pPr>
            <a:r>
              <a:rPr lang="en-US" sz="2000" dirty="0"/>
              <a:t>In </a:t>
            </a:r>
            <a:r>
              <a:rPr lang="en-US" sz="2000" dirty="0" smtClean="0"/>
              <a:t>2011, </a:t>
            </a:r>
            <a:r>
              <a:rPr lang="en-US" sz="2000" dirty="0"/>
              <a:t>61 % of U.S. credit card users carried a monthly balance, averaging </a:t>
            </a:r>
            <a:r>
              <a:rPr lang="en-US" sz="2000" dirty="0" smtClean="0"/>
              <a:t>$</a:t>
            </a:r>
            <a:r>
              <a:rPr lang="en-US" sz="2000" dirty="0"/>
              <a:t>15,799</a:t>
            </a:r>
            <a:r>
              <a:rPr lang="en-US" sz="2000" dirty="0" smtClean="0"/>
              <a:t> </a:t>
            </a:r>
            <a:r>
              <a:rPr lang="en-US" sz="2000" dirty="0"/>
              <a:t>at </a:t>
            </a:r>
            <a:r>
              <a:rPr lang="en-US" sz="2000" u="sng" dirty="0" smtClean="0"/>
              <a:t>14.67 </a:t>
            </a:r>
            <a:r>
              <a:rPr lang="en-US" sz="2000" u="sng" dirty="0"/>
              <a:t>%</a:t>
            </a:r>
            <a:r>
              <a:rPr lang="en-US" sz="2000" dirty="0"/>
              <a:t> </a:t>
            </a:r>
            <a:r>
              <a:rPr lang="en-US" sz="2000" u="sng" dirty="0"/>
              <a:t>interest</a:t>
            </a:r>
            <a:r>
              <a:rPr lang="en-US" sz="2000" dirty="0"/>
              <a:t>. This </a:t>
            </a:r>
            <a:r>
              <a:rPr lang="en-US" sz="2000" dirty="0" smtClean="0"/>
              <a:t>more finance charges </a:t>
            </a:r>
            <a:r>
              <a:rPr lang="en-US" sz="2000" dirty="0"/>
              <a:t>in a year </a:t>
            </a:r>
            <a:r>
              <a:rPr lang="en-US" sz="2000" dirty="0" smtClean="0"/>
              <a:t>than </a:t>
            </a:r>
            <a:r>
              <a:rPr lang="en-US" sz="2000" dirty="0"/>
              <a:t>the average per capita income in at least 35 </a:t>
            </a:r>
            <a:r>
              <a:rPr lang="en-US" sz="2000" dirty="0" smtClean="0"/>
              <a:t>countries. </a:t>
            </a:r>
            <a:r>
              <a:rPr lang="en-US" sz="2000" dirty="0"/>
              <a:t>36 </a:t>
            </a:r>
            <a:r>
              <a:rPr lang="en-US" sz="2000" dirty="0" smtClean="0"/>
              <a:t>% of </a:t>
            </a:r>
            <a:r>
              <a:rPr lang="en-US" sz="2000" dirty="0"/>
              <a:t>respondents said they didn't know the interest rate on the card they use most often</a:t>
            </a:r>
            <a:r>
              <a:rPr lang="en-US" sz="2000" dirty="0" smtClean="0"/>
              <a:t>.</a:t>
            </a:r>
          </a:p>
          <a:p>
            <a:pPr eaLnBrk="1" fontAlgn="auto" hangingPunct="1">
              <a:spcAft>
                <a:spcPts val="0"/>
              </a:spcAft>
              <a:buFont typeface="Arial" pitchFamily="34" charset="0"/>
              <a:buChar char="•"/>
              <a:defRPr/>
            </a:pPr>
            <a:endParaRPr lang="en-US" sz="2000" dirty="0"/>
          </a:p>
          <a:p>
            <a:pPr eaLnBrk="1" fontAlgn="auto" hangingPunct="1">
              <a:spcAft>
                <a:spcPts val="0"/>
              </a:spcAft>
              <a:buFont typeface="Arial" pitchFamily="34" charset="0"/>
              <a:buChar char="•"/>
              <a:defRPr/>
            </a:pPr>
            <a:r>
              <a:rPr lang="en-US" sz="2000" dirty="0" smtClean="0"/>
              <a:t>76 % of </a:t>
            </a:r>
            <a:r>
              <a:rPr lang="en-US" sz="2000" dirty="0"/>
              <a:t>undergraduates have credit cards, and the average undergrad has $2,200 in credit </a:t>
            </a:r>
            <a:r>
              <a:rPr lang="en-US" sz="2000" dirty="0" smtClean="0"/>
              <a:t>card debt. </a:t>
            </a:r>
            <a:r>
              <a:rPr lang="en-US" sz="2000" dirty="0"/>
              <a:t>Additionally, they will amass almost $20,000 in student </a:t>
            </a:r>
            <a:r>
              <a:rPr lang="en-US" sz="2000" dirty="0" smtClean="0"/>
              <a:t>debt. </a:t>
            </a:r>
          </a:p>
          <a:p>
            <a:pPr marL="400050" lvl="1" indent="0" eaLnBrk="1" fontAlgn="auto" hangingPunct="1">
              <a:spcAft>
                <a:spcPts val="0"/>
              </a:spcAft>
              <a:buNone/>
              <a:defRPr/>
            </a:pPr>
            <a:r>
              <a:rPr lang="en-US" sz="1000" dirty="0" smtClean="0"/>
              <a:t>Source </a:t>
            </a:r>
            <a:r>
              <a:rPr lang="en-US" sz="1000" dirty="0" smtClean="0">
                <a:hlinkClick r:id="rId2"/>
              </a:rPr>
              <a:t>http</a:t>
            </a:r>
            <a:r>
              <a:rPr lang="en-US" sz="1000" dirty="0">
                <a:hlinkClick r:id="rId2"/>
              </a:rPr>
              <a:t>://</a:t>
            </a:r>
            <a:r>
              <a:rPr lang="en-US" sz="1000" dirty="0" smtClean="0">
                <a:hlinkClick r:id="rId2"/>
              </a:rPr>
              <a:t>www.creditcards.com/credit-card-news/credit-card-industry-facts-personal-debt-statistics-1276.php</a:t>
            </a:r>
            <a:r>
              <a:rPr lang="en-US" sz="1000" dirty="0" smtClean="0"/>
              <a:t> </a:t>
            </a:r>
            <a:endParaRPr lang="en-US" sz="1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dirty="0" smtClean="0"/>
              <a:t>Get The Picture?</a:t>
            </a:r>
          </a:p>
        </p:txBody>
      </p:sp>
      <p:sp>
        <p:nvSpPr>
          <p:cNvPr id="15363" name="Content Placeholder 2"/>
          <p:cNvSpPr>
            <a:spLocks noGrp="1"/>
          </p:cNvSpPr>
          <p:nvPr>
            <p:ph idx="1"/>
          </p:nvPr>
        </p:nvSpPr>
        <p:spPr/>
        <p:txBody>
          <a:bodyPr/>
          <a:lstStyle/>
          <a:p>
            <a:pPr eaLnBrk="1" hangingPunct="1"/>
            <a:endParaRPr lang="en-US" dirty="0" smtClean="0"/>
          </a:p>
        </p:txBody>
      </p:sp>
      <p:pic>
        <p:nvPicPr>
          <p:cNvPr id="15364" name="Picture 2" descr="C:\Documents and Settings\Jeff\Local Settings\Temporary Internet Files\Content.IE5\R7H23G46\MPPH03339I00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0383" y="1676400"/>
            <a:ext cx="6814417" cy="4586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457200"/>
            <a:ext cx="8229600" cy="1600200"/>
          </a:xfrm>
        </p:spPr>
        <p:txBody>
          <a:bodyPr/>
          <a:lstStyle/>
          <a:p>
            <a:pPr eaLnBrk="1" hangingPunct="1"/>
            <a:r>
              <a:rPr lang="en-US" dirty="0" smtClean="0"/>
              <a:t>Do you agree or disagree with this comment?</a:t>
            </a:r>
          </a:p>
        </p:txBody>
      </p:sp>
      <p:sp>
        <p:nvSpPr>
          <p:cNvPr id="16387" name="Content Placeholder 2"/>
          <p:cNvSpPr>
            <a:spLocks noGrp="1"/>
          </p:cNvSpPr>
          <p:nvPr>
            <p:ph idx="1"/>
          </p:nvPr>
        </p:nvSpPr>
        <p:spPr>
          <a:xfrm>
            <a:off x="457200" y="2514600"/>
            <a:ext cx="8229600" cy="3611563"/>
          </a:xfrm>
        </p:spPr>
        <p:txBody>
          <a:bodyPr/>
          <a:lstStyle/>
          <a:p>
            <a:pPr eaLnBrk="1" hangingPunct="1"/>
            <a:r>
              <a:rPr lang="en-US" sz="3600" dirty="0" smtClean="0"/>
              <a:t>“God made enough for everybody; we are doing a poor job of sharing, allocating, and controlling our consumption to the detriment of less fortunate people in all countries.”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dirty="0" smtClean="0"/>
              <a:t>Our Struggle</a:t>
            </a:r>
          </a:p>
        </p:txBody>
      </p:sp>
      <p:sp>
        <p:nvSpPr>
          <p:cNvPr id="19459" name="Content Placeholder 2"/>
          <p:cNvSpPr>
            <a:spLocks noGrp="1"/>
          </p:cNvSpPr>
          <p:nvPr>
            <p:ph idx="1"/>
          </p:nvPr>
        </p:nvSpPr>
        <p:spPr/>
        <p:txBody>
          <a:bodyPr/>
          <a:lstStyle/>
          <a:p>
            <a:r>
              <a:rPr lang="en-US" sz="2000" dirty="0" smtClean="0"/>
              <a:t>Catholics </a:t>
            </a:r>
            <a:r>
              <a:rPr lang="en-US" sz="2000" dirty="0"/>
              <a:t>often face difficult choices about how to vote. This is why it </a:t>
            </a:r>
            <a:r>
              <a:rPr lang="en-US" sz="2000" dirty="0" smtClean="0"/>
              <a:t>is so </a:t>
            </a:r>
            <a:r>
              <a:rPr lang="en-US" sz="2000" dirty="0"/>
              <a:t>important to vote according to a well-formed conscience that perceives </a:t>
            </a:r>
            <a:r>
              <a:rPr lang="en-US" sz="2000" dirty="0" smtClean="0"/>
              <a:t>the proper </a:t>
            </a:r>
            <a:r>
              <a:rPr lang="en-US" sz="2000" dirty="0"/>
              <a:t>relationship among moral goods. </a:t>
            </a:r>
            <a:r>
              <a:rPr lang="en-US" sz="2400" dirty="0">
                <a:solidFill>
                  <a:srgbClr val="FFC000"/>
                </a:solidFill>
              </a:rPr>
              <a:t>A Catholic cannot vote for a </a:t>
            </a:r>
            <a:r>
              <a:rPr lang="en-US" sz="2400" dirty="0" smtClean="0">
                <a:solidFill>
                  <a:srgbClr val="FFC000"/>
                </a:solidFill>
              </a:rPr>
              <a:t>candidate who </a:t>
            </a:r>
            <a:r>
              <a:rPr lang="en-US" sz="2400" dirty="0">
                <a:solidFill>
                  <a:srgbClr val="FFC000"/>
                </a:solidFill>
              </a:rPr>
              <a:t>takes a position in favor of an intrinsic evil</a:t>
            </a:r>
            <a:r>
              <a:rPr lang="en-US" sz="2000" dirty="0"/>
              <a:t>, such as abortion or racism, </a:t>
            </a:r>
            <a:r>
              <a:rPr lang="en-US" sz="2400" dirty="0">
                <a:solidFill>
                  <a:srgbClr val="FFC000"/>
                </a:solidFill>
              </a:rPr>
              <a:t>if </a:t>
            </a:r>
            <a:r>
              <a:rPr lang="en-US" sz="2400" dirty="0" smtClean="0">
                <a:solidFill>
                  <a:srgbClr val="FFC000"/>
                </a:solidFill>
              </a:rPr>
              <a:t>the voter’s </a:t>
            </a:r>
            <a:r>
              <a:rPr lang="en-US" sz="2400" dirty="0">
                <a:solidFill>
                  <a:srgbClr val="FFC000"/>
                </a:solidFill>
              </a:rPr>
              <a:t>intent is to support that position</a:t>
            </a:r>
            <a:r>
              <a:rPr lang="en-US" sz="2000" dirty="0"/>
              <a:t>. In such cases a Catholic would be </a:t>
            </a:r>
            <a:r>
              <a:rPr lang="en-US" sz="2000" dirty="0" smtClean="0"/>
              <a:t>guilty of </a:t>
            </a:r>
            <a:r>
              <a:rPr lang="en-US" sz="2000"/>
              <a:t>formal </a:t>
            </a:r>
            <a:r>
              <a:rPr lang="en-US" sz="2000" smtClean="0"/>
              <a:t>cooperation </a:t>
            </a:r>
            <a:r>
              <a:rPr lang="en-US" sz="2000" dirty="0"/>
              <a:t>in grave evil</a:t>
            </a:r>
            <a:r>
              <a:rPr lang="en-US" sz="2400" dirty="0"/>
              <a:t>. </a:t>
            </a:r>
            <a:r>
              <a:rPr lang="en-US" sz="2400" dirty="0">
                <a:solidFill>
                  <a:srgbClr val="FFC000"/>
                </a:solidFill>
              </a:rPr>
              <a:t>At the same time, a voter should not use </a:t>
            </a:r>
            <a:r>
              <a:rPr lang="en-US" sz="2400" dirty="0" smtClean="0">
                <a:solidFill>
                  <a:srgbClr val="FFC000"/>
                </a:solidFill>
              </a:rPr>
              <a:t>a candidate’s </a:t>
            </a:r>
            <a:r>
              <a:rPr lang="en-US" sz="2400" dirty="0">
                <a:solidFill>
                  <a:srgbClr val="FFC000"/>
                </a:solidFill>
              </a:rPr>
              <a:t>opposition to an </a:t>
            </a:r>
            <a:r>
              <a:rPr lang="en-US" sz="2400" dirty="0" smtClean="0">
                <a:solidFill>
                  <a:srgbClr val="FFC000"/>
                </a:solidFill>
              </a:rPr>
              <a:t>intrinsic </a:t>
            </a:r>
            <a:r>
              <a:rPr lang="en-US" sz="2400" dirty="0">
                <a:solidFill>
                  <a:srgbClr val="FFC000"/>
                </a:solidFill>
              </a:rPr>
              <a:t>evil to justify indifference or </a:t>
            </a:r>
            <a:r>
              <a:rPr lang="en-US" sz="2400" dirty="0" smtClean="0">
                <a:solidFill>
                  <a:srgbClr val="FFC000"/>
                </a:solidFill>
              </a:rPr>
              <a:t>inattentiveness to </a:t>
            </a:r>
            <a:r>
              <a:rPr lang="en-US" sz="2400" dirty="0">
                <a:solidFill>
                  <a:srgbClr val="FFC000"/>
                </a:solidFill>
              </a:rPr>
              <a:t>other important moral issues involving human life and dignity</a:t>
            </a:r>
            <a:r>
              <a:rPr lang="en-US" sz="2000" dirty="0" smtClean="0"/>
              <a:t>.</a:t>
            </a:r>
          </a:p>
          <a:p>
            <a:endParaRPr lang="en-US" sz="2000" dirty="0"/>
          </a:p>
          <a:p>
            <a:r>
              <a:rPr lang="en-US" sz="1400" dirty="0" smtClean="0"/>
              <a:t>(</a:t>
            </a:r>
            <a:r>
              <a:rPr lang="en-US" sz="1400" i="1" dirty="0"/>
              <a:t>Forming Consciences for Faithful Citizenship: A Call to </a:t>
            </a:r>
            <a:r>
              <a:rPr lang="en-US" sz="1400" i="1" dirty="0" smtClean="0"/>
              <a:t>Political Responsibility </a:t>
            </a:r>
            <a:r>
              <a:rPr lang="en-US" sz="1400" i="1" dirty="0"/>
              <a:t>from the Catholic Bishops of the United </a:t>
            </a:r>
            <a:r>
              <a:rPr lang="en-US" sz="1400" i="1" dirty="0" smtClean="0"/>
              <a:t>States</a:t>
            </a:r>
            <a:r>
              <a:rPr lang="en-US" sz="1400" dirty="0" smtClean="0"/>
              <a:t>, 34) </a:t>
            </a:r>
            <a:r>
              <a:rPr lang="en-US" sz="1400" dirty="0" smtClean="0">
                <a:hlinkClick r:id="rId2"/>
              </a:rPr>
              <a:t>Video</a:t>
            </a:r>
            <a:endParaRPr lang="en-US" sz="1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z="6000" dirty="0" smtClean="0">
                <a:effectLst>
                  <a:outerShdw blurRad="38100" dist="38100" dir="2700000" algn="tl">
                    <a:srgbClr val="000000">
                      <a:alpha val="43137"/>
                    </a:srgbClr>
                  </a:outerShdw>
                </a:effectLst>
              </a:rPr>
              <a:t>We Have To</a:t>
            </a:r>
          </a:p>
        </p:txBody>
      </p:sp>
      <p:sp>
        <p:nvSpPr>
          <p:cNvPr id="17411" name="Content Placeholder 2"/>
          <p:cNvSpPr>
            <a:spLocks noGrp="1"/>
          </p:cNvSpPr>
          <p:nvPr>
            <p:ph idx="1"/>
          </p:nvPr>
        </p:nvSpPr>
        <p:spPr/>
        <p:txBody>
          <a:bodyPr/>
          <a:lstStyle/>
          <a:p>
            <a:pPr eaLnBrk="1" hangingPunct="1"/>
            <a:endParaRPr lang="en-US" dirty="0" smtClean="0"/>
          </a:p>
        </p:txBody>
      </p:sp>
      <p:pic>
        <p:nvPicPr>
          <p:cNvPr id="17412" name="Picture 2" descr="C:\Documents and Settings\Jeff\Local Settings\Temporary Internet Files\Content.IE5\A2NR57HC\MCj0411244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2004" y="1524000"/>
            <a:ext cx="5105400" cy="4835761"/>
          </a:xfrm>
          <a:prstGeom prst="rect">
            <a:avLst/>
          </a:prstGeom>
          <a:noFill/>
          <a:ln>
            <a:noFill/>
          </a:ln>
          <a:effectLst>
            <a:innerShdw blurRad="63500" dist="50800" dir="2700000">
              <a:prstClr val="black">
                <a:alpha val="50000"/>
              </a:prstClr>
            </a:inn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t>STOP sign decision-making</a:t>
            </a:r>
          </a:p>
        </p:txBody>
      </p:sp>
      <p:sp>
        <p:nvSpPr>
          <p:cNvPr id="18435" name="Content Placeholder 2"/>
          <p:cNvSpPr>
            <a:spLocks noGrp="1"/>
          </p:cNvSpPr>
          <p:nvPr>
            <p:ph idx="1"/>
          </p:nvPr>
        </p:nvSpPr>
        <p:spPr>
          <a:xfrm>
            <a:off x="381000" y="1600200"/>
            <a:ext cx="8382000" cy="5257800"/>
          </a:xfrm>
        </p:spPr>
        <p:txBody>
          <a:bodyPr/>
          <a:lstStyle/>
          <a:p>
            <a:pPr eaLnBrk="1" hangingPunct="1"/>
            <a:r>
              <a:rPr lang="en-US" b="1" u="sng" dirty="0" smtClean="0">
                <a:solidFill>
                  <a:srgbClr val="FF0000"/>
                </a:solidFill>
                <a:effectLst>
                  <a:outerShdw blurRad="38100" dist="38100" dir="2700000" algn="tl">
                    <a:srgbClr val="000000">
                      <a:alpha val="43137"/>
                    </a:srgbClr>
                  </a:outerShdw>
                </a:effectLst>
              </a:rPr>
              <a:t>Search</a:t>
            </a:r>
            <a:r>
              <a:rPr lang="en-US" dirty="0" smtClean="0">
                <a:solidFill>
                  <a:srgbClr val="FF0000"/>
                </a:solidFill>
              </a:rPr>
              <a:t> </a:t>
            </a:r>
            <a:r>
              <a:rPr lang="en-US" dirty="0" smtClean="0"/>
              <a:t>– for information, for facts, and data</a:t>
            </a:r>
          </a:p>
          <a:p>
            <a:pPr eaLnBrk="1" hangingPunct="1"/>
            <a:r>
              <a:rPr lang="en-US" b="1" u="sng" dirty="0" smtClean="0">
                <a:solidFill>
                  <a:srgbClr val="FF0000"/>
                </a:solidFill>
                <a:effectLst>
                  <a:outerShdw blurRad="38100" dist="38100" dir="2700000" algn="tl">
                    <a:srgbClr val="000000">
                      <a:alpha val="43137"/>
                    </a:srgbClr>
                  </a:outerShdw>
                </a:effectLst>
              </a:rPr>
              <a:t>Think</a:t>
            </a:r>
            <a:r>
              <a:rPr lang="en-US" dirty="0" smtClean="0"/>
              <a:t> – about the issues in light of Catholic teaching, including Scripture, the Commandments, Beatitudes, etc.</a:t>
            </a:r>
          </a:p>
          <a:p>
            <a:pPr eaLnBrk="1" hangingPunct="1"/>
            <a:r>
              <a:rPr lang="en-US" b="1" u="sng" dirty="0" smtClean="0">
                <a:solidFill>
                  <a:srgbClr val="FF0000"/>
                </a:solidFill>
                <a:effectLst>
                  <a:outerShdw blurRad="38100" dist="38100" dir="2700000" algn="tl">
                    <a:srgbClr val="000000">
                      <a:alpha val="43137"/>
                    </a:srgbClr>
                  </a:outerShdw>
                </a:effectLst>
              </a:rPr>
              <a:t>Others</a:t>
            </a:r>
            <a:r>
              <a:rPr lang="en-US" dirty="0" smtClean="0"/>
              <a:t> – how does my decision affect others and in what way?</a:t>
            </a:r>
          </a:p>
          <a:p>
            <a:pPr eaLnBrk="1" hangingPunct="1"/>
            <a:r>
              <a:rPr lang="en-US" b="1" u="sng" dirty="0" smtClean="0">
                <a:solidFill>
                  <a:srgbClr val="FF0000"/>
                </a:solidFill>
                <a:effectLst>
                  <a:outerShdw blurRad="38100" dist="38100" dir="2700000" algn="tl">
                    <a:srgbClr val="000000">
                      <a:alpha val="43137"/>
                    </a:srgbClr>
                  </a:outerShdw>
                </a:effectLst>
              </a:rPr>
              <a:t>Pray</a:t>
            </a:r>
            <a:r>
              <a:rPr lang="en-US" dirty="0" smtClean="0"/>
              <a:t> – for guidance in making an informed and correct decision guided by conscience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Most Important Thing:</a:t>
            </a:r>
            <a:endParaRPr lang="en-US" dirty="0"/>
          </a:p>
        </p:txBody>
      </p:sp>
      <p:sp>
        <p:nvSpPr>
          <p:cNvPr id="3" name="Content Placeholder 2"/>
          <p:cNvSpPr>
            <a:spLocks noGrp="1"/>
          </p:cNvSpPr>
          <p:nvPr>
            <p:ph idx="1"/>
          </p:nvPr>
        </p:nvSpPr>
        <p:spPr/>
        <p:txBody>
          <a:bodyPr/>
          <a:lstStyle/>
          <a:p>
            <a:pPr algn="ctr"/>
            <a:r>
              <a:rPr lang="en-US" sz="4800" dirty="0" smtClean="0"/>
              <a:t>We must think like God thinks not like humans think!</a:t>
            </a:r>
          </a:p>
          <a:p>
            <a:endParaRPr lang="en-US" dirty="0"/>
          </a:p>
          <a:p>
            <a:r>
              <a:rPr lang="en-US" dirty="0" smtClean="0"/>
              <a:t>That is our only guide: our conscience i.e.</a:t>
            </a:r>
          </a:p>
          <a:p>
            <a:pPr marL="0" indent="0" algn="ctr">
              <a:buNone/>
            </a:pPr>
            <a:r>
              <a:rPr lang="en-US" sz="3600" dirty="0" smtClean="0">
                <a:solidFill>
                  <a:srgbClr val="FFC000"/>
                </a:solidFill>
              </a:rPr>
              <a:t>The Voice of God</a:t>
            </a:r>
          </a:p>
          <a:p>
            <a:r>
              <a:rPr lang="en-US" dirty="0" smtClean="0"/>
              <a:t>We </a:t>
            </a:r>
            <a:r>
              <a:rPr lang="en-US" u="sng" dirty="0" smtClean="0"/>
              <a:t>must</a:t>
            </a:r>
            <a:r>
              <a:rPr lang="en-US" dirty="0" smtClean="0"/>
              <a:t> form our consciences in order to form a more perfect union!</a:t>
            </a:r>
            <a:endParaRPr lang="en-US" dirty="0"/>
          </a:p>
        </p:txBody>
      </p:sp>
    </p:spTree>
    <p:extLst>
      <p:ext uri="{BB962C8B-B14F-4D97-AF65-F5344CB8AC3E}">
        <p14:creationId xmlns:p14="http://schemas.microsoft.com/office/powerpoint/2010/main" val="7951360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 y="533400"/>
            <a:ext cx="8305800" cy="533400"/>
          </a:xfrm>
        </p:spPr>
        <p:txBody>
          <a:bodyPr/>
          <a:lstStyle/>
          <a:p>
            <a:pPr eaLnBrk="1" hangingPunct="1"/>
            <a:r>
              <a:rPr lang="en-US" b="1" smtClean="0"/>
              <a:t>PRAYER FOR OUR COUNTRY</a:t>
            </a:r>
            <a:br>
              <a:rPr lang="en-US" b="1" smtClean="0"/>
            </a:br>
            <a:endParaRPr lang="en-US" smtClean="0"/>
          </a:p>
        </p:txBody>
      </p:sp>
      <p:sp>
        <p:nvSpPr>
          <p:cNvPr id="3" name="Content Placeholder 2"/>
          <p:cNvSpPr>
            <a:spLocks noGrp="1"/>
          </p:cNvSpPr>
          <p:nvPr>
            <p:ph idx="1"/>
          </p:nvPr>
        </p:nvSpPr>
        <p:spPr>
          <a:xfrm>
            <a:off x="381000" y="1219200"/>
            <a:ext cx="8229600" cy="5105400"/>
          </a:xfrm>
        </p:spPr>
        <p:txBody>
          <a:bodyPr/>
          <a:lstStyle/>
          <a:p>
            <a:pPr marL="0" indent="0" eaLnBrk="1" hangingPunct="1">
              <a:buNone/>
              <a:defRPr/>
            </a:pPr>
            <a:r>
              <a:rPr lang="en-US" sz="2590" b="1" dirty="0" smtClean="0"/>
              <a:t>Almighty God, bless our nation and make it true to the ideas of freedom and justice and brotherhood for all who make it great. Guard us from war, from fire and wind, from compromise, fear, confusion. Be close to our president and our statesmen; give them vision and courage, as they ponder decisions affecting peace and the future of the world. Make me more deeply aware of my heritage; realizing not only my rights but also my duties and responsibilities as a citizen. Make this great land and all its people know clearly Your will, that they may fulfill the destiny ordained for us in the salvation of the nations, and the restoring of all things in Christ. Amen </a:t>
            </a:r>
            <a:endParaRPr lang="en-US" sz="259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Catholic Social Teaching</a:t>
            </a:r>
          </a:p>
        </p:txBody>
      </p:sp>
      <p:sp>
        <p:nvSpPr>
          <p:cNvPr id="3" name="Subtitle 2"/>
          <p:cNvSpPr>
            <a:spLocks noGrp="1"/>
          </p:cNvSpPr>
          <p:nvPr>
            <p:ph type="subTitle" idx="1"/>
          </p:nvPr>
        </p:nvSpPr>
        <p:spPr/>
        <p:txBody>
          <a:bodyPr/>
          <a:lstStyle/>
          <a:p>
            <a:r>
              <a:rPr lang="en-US" dirty="0"/>
              <a:t>Seven Basic </a:t>
            </a:r>
            <a:r>
              <a:rPr lang="en-US" dirty="0" smtClean="0"/>
              <a:t>Themes</a:t>
            </a:r>
            <a:endParaRPr lang="en-US" dirty="0"/>
          </a:p>
        </p:txBody>
      </p:sp>
    </p:spTree>
    <p:extLst>
      <p:ext uri="{BB962C8B-B14F-4D97-AF65-F5344CB8AC3E}">
        <p14:creationId xmlns:p14="http://schemas.microsoft.com/office/powerpoint/2010/main" val="3087067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33400" y="304800"/>
            <a:ext cx="8153400" cy="1981200"/>
          </a:xfrm>
        </p:spPr>
        <p:txBody>
          <a:bodyPr/>
          <a:lstStyle/>
          <a:p>
            <a:pPr eaLnBrk="1" hangingPunct="1"/>
            <a:r>
              <a:rPr lang="en-US" smtClean="0"/>
              <a:t>Life and dignity of the human person</a:t>
            </a:r>
          </a:p>
        </p:txBody>
      </p:sp>
      <p:sp>
        <p:nvSpPr>
          <p:cNvPr id="4099" name="Content Placeholder 2"/>
          <p:cNvSpPr>
            <a:spLocks noGrp="1"/>
          </p:cNvSpPr>
          <p:nvPr>
            <p:ph idx="1"/>
          </p:nvPr>
        </p:nvSpPr>
        <p:spPr>
          <a:xfrm>
            <a:off x="228600" y="2971800"/>
            <a:ext cx="8458200" cy="3154363"/>
          </a:xfrm>
        </p:spPr>
        <p:txBody>
          <a:bodyPr/>
          <a:lstStyle/>
          <a:p>
            <a:pPr eaLnBrk="1" hangingPunct="1"/>
            <a:r>
              <a:rPr lang="en-US" smtClean="0"/>
              <a:t>This is the foundational principle of all Catholic social teaching: human life is sacred and because of that, each person has inherent worth and dignity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84238"/>
          </a:xfrm>
        </p:spPr>
        <p:txBody>
          <a:bodyPr rtlCol="0">
            <a:normAutofit fontScale="90000"/>
          </a:bodyPr>
          <a:lstStyle/>
          <a:p>
            <a:pPr eaLnBrk="1" fontAlgn="auto" hangingPunct="1">
              <a:spcAft>
                <a:spcPts val="0"/>
              </a:spcAft>
              <a:defRPr/>
            </a:pPr>
            <a:r>
              <a:rPr lang="en-US" dirty="0" smtClean="0"/>
              <a:t>Call to family, community and participation</a:t>
            </a:r>
            <a:endParaRPr lang="en-US" dirty="0"/>
          </a:p>
        </p:txBody>
      </p:sp>
      <p:sp>
        <p:nvSpPr>
          <p:cNvPr id="5123" name="Content Placeholder 2"/>
          <p:cNvSpPr>
            <a:spLocks noGrp="1"/>
          </p:cNvSpPr>
          <p:nvPr>
            <p:ph idx="1"/>
          </p:nvPr>
        </p:nvSpPr>
        <p:spPr>
          <a:xfrm>
            <a:off x="457200" y="2590800"/>
            <a:ext cx="8305800" cy="3535363"/>
          </a:xfrm>
        </p:spPr>
        <p:txBody>
          <a:bodyPr/>
          <a:lstStyle/>
          <a:p>
            <a:pPr eaLnBrk="1" hangingPunct="1"/>
            <a:r>
              <a:rPr lang="en-US" smtClean="0"/>
              <a:t>Human beings are both sacred and social.  We realize the fullness of who we are in relationships with family, with community and with society.  We are called to contribute to the common good through our participation in personal and societal relationships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Rights and responsibilities</a:t>
            </a:r>
          </a:p>
        </p:txBody>
      </p:sp>
      <p:sp>
        <p:nvSpPr>
          <p:cNvPr id="6147" name="Content Placeholder 2"/>
          <p:cNvSpPr>
            <a:spLocks noGrp="1"/>
          </p:cNvSpPr>
          <p:nvPr>
            <p:ph idx="1"/>
          </p:nvPr>
        </p:nvSpPr>
        <p:spPr>
          <a:xfrm>
            <a:off x="457200" y="2133600"/>
            <a:ext cx="8229600" cy="3992563"/>
          </a:xfrm>
        </p:spPr>
        <p:txBody>
          <a:bodyPr/>
          <a:lstStyle/>
          <a:p>
            <a:pPr eaLnBrk="1" hangingPunct="1"/>
            <a:r>
              <a:rPr lang="en-US" smtClean="0"/>
              <a:t>Fundamental human rights – the right to life and those things required for human decency must be protected in order to maintain human dignity and build healthy communities.  In order for everyone to have these rights, everyone must also take on responsibility for self and others.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28600" y="990600"/>
            <a:ext cx="8458200" cy="1112838"/>
          </a:xfrm>
        </p:spPr>
        <p:txBody>
          <a:bodyPr/>
          <a:lstStyle/>
          <a:p>
            <a:pPr eaLnBrk="1" hangingPunct="1"/>
            <a:r>
              <a:rPr lang="en-US" smtClean="0"/>
              <a:t>Option for the poor and vulnerable</a:t>
            </a:r>
          </a:p>
        </p:txBody>
      </p:sp>
      <p:sp>
        <p:nvSpPr>
          <p:cNvPr id="7171" name="Content Placeholder 2"/>
          <p:cNvSpPr>
            <a:spLocks noGrp="1"/>
          </p:cNvSpPr>
          <p:nvPr>
            <p:ph idx="1"/>
          </p:nvPr>
        </p:nvSpPr>
        <p:spPr>
          <a:xfrm>
            <a:off x="304800" y="3429000"/>
            <a:ext cx="8382000" cy="2697163"/>
          </a:xfrm>
        </p:spPr>
        <p:txBody>
          <a:bodyPr/>
          <a:lstStyle/>
          <a:p>
            <a:pPr eaLnBrk="1" hangingPunct="1"/>
            <a:r>
              <a:rPr lang="en-US" smtClean="0"/>
              <a:t>If we’re going to live as followers of Jesus, the needs of the poor and of the vulnerable come first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533400"/>
            <a:ext cx="8229600" cy="1524000"/>
          </a:xfrm>
        </p:spPr>
        <p:txBody>
          <a:bodyPr/>
          <a:lstStyle/>
          <a:p>
            <a:pPr eaLnBrk="1" hangingPunct="1"/>
            <a:r>
              <a:rPr lang="en-US" smtClean="0"/>
              <a:t>The dignity of work and the rights of workers</a:t>
            </a:r>
          </a:p>
        </p:txBody>
      </p:sp>
      <p:sp>
        <p:nvSpPr>
          <p:cNvPr id="8195" name="Content Placeholder 2"/>
          <p:cNvSpPr>
            <a:spLocks noGrp="1"/>
          </p:cNvSpPr>
          <p:nvPr>
            <p:ph idx="1"/>
          </p:nvPr>
        </p:nvSpPr>
        <p:spPr>
          <a:xfrm>
            <a:off x="228600" y="2743200"/>
            <a:ext cx="8458200" cy="3382963"/>
          </a:xfrm>
        </p:spPr>
        <p:txBody>
          <a:bodyPr/>
          <a:lstStyle/>
          <a:p>
            <a:pPr eaLnBrk="1" hangingPunct="1"/>
            <a:r>
              <a:rPr lang="en-US" smtClean="0"/>
              <a:t>Workers have basic rights which are to be protected: the right to productive work, to fair wages, to union participation, to private property, and to economic initiative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2011362"/>
          </a:xfrm>
        </p:spPr>
        <p:txBody>
          <a:bodyPr/>
          <a:lstStyle/>
          <a:p>
            <a:pPr eaLnBrk="1" hangingPunct="1"/>
            <a:r>
              <a:rPr lang="en-US" smtClean="0"/>
              <a:t>Solidarity</a:t>
            </a:r>
          </a:p>
        </p:txBody>
      </p:sp>
      <p:sp>
        <p:nvSpPr>
          <p:cNvPr id="9219" name="Content Placeholder 2"/>
          <p:cNvSpPr>
            <a:spLocks noGrp="1"/>
          </p:cNvSpPr>
          <p:nvPr>
            <p:ph idx="1"/>
          </p:nvPr>
        </p:nvSpPr>
        <p:spPr>
          <a:xfrm>
            <a:off x="228600" y="3124200"/>
            <a:ext cx="8458200" cy="3001963"/>
          </a:xfrm>
        </p:spPr>
        <p:txBody>
          <a:bodyPr/>
          <a:lstStyle/>
          <a:p>
            <a:pPr eaLnBrk="1" hangingPunct="1"/>
            <a:r>
              <a:rPr lang="en-US" smtClean="0"/>
              <a:t>We are one global human family.  We are responsible for each other.  When one suffers, all suffer.  When one celebrates, all celebrate.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2520</TotalTime>
  <Words>993</Words>
  <Application>Microsoft Office PowerPoint</Application>
  <PresentationFormat>On-screen Show (4:3)</PresentationFormat>
  <Paragraphs>59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American Election</vt:lpstr>
      <vt:lpstr>The Most Important Thing:</vt:lpstr>
      <vt:lpstr>Catholic Social Teaching</vt:lpstr>
      <vt:lpstr>Life and dignity of the human person</vt:lpstr>
      <vt:lpstr>Call to family, community and participation</vt:lpstr>
      <vt:lpstr>Rights and responsibilities</vt:lpstr>
      <vt:lpstr>Option for the poor and vulnerable</vt:lpstr>
      <vt:lpstr>The dignity of work and the rights of workers</vt:lpstr>
      <vt:lpstr>Solidarity</vt:lpstr>
      <vt:lpstr>Care for God’s creation</vt:lpstr>
      <vt:lpstr>So what?</vt:lpstr>
      <vt:lpstr>WHO?</vt:lpstr>
      <vt:lpstr>The Consumer</vt:lpstr>
      <vt:lpstr>Social Impacts of Consumption</vt:lpstr>
      <vt:lpstr>Get The Picture?</vt:lpstr>
      <vt:lpstr>Do you agree or disagree with this comment?</vt:lpstr>
      <vt:lpstr>Our Struggle</vt:lpstr>
      <vt:lpstr>We Have To</vt:lpstr>
      <vt:lpstr>STOP sign decision-making</vt:lpstr>
      <vt:lpstr>PRAYER FOR OUR COUNTRY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2008</dc:title>
  <dc:creator>F&amp;B</dc:creator>
  <cp:lastModifiedBy>Stephen Kirsch</cp:lastModifiedBy>
  <cp:revision>41</cp:revision>
  <dcterms:created xsi:type="dcterms:W3CDTF">2008-10-08T00:23:12Z</dcterms:created>
  <dcterms:modified xsi:type="dcterms:W3CDTF">2012-10-19T19:32:20Z</dcterms:modified>
</cp:coreProperties>
</file>