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0" r:id="rId5"/>
    <p:sldId id="261" r:id="rId6"/>
    <p:sldId id="266" r:id="rId7"/>
    <p:sldId id="264" r:id="rId8"/>
    <p:sldId id="267" r:id="rId9"/>
    <p:sldId id="265"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4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1ADEB2-251B-4881-91EC-9022250A311B}"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A68B147-CC21-4B43-98B3-9B91ABA9CE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ADEB2-251B-4881-91EC-9022250A311B}"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ADEB2-251B-4881-91EC-9022250A311B}"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1ADEB2-251B-4881-91EC-9022250A311B}"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01ADEB2-251B-4881-91EC-9022250A311B}" type="datetimeFigureOut">
              <a:rPr lang="en-US" smtClean="0"/>
              <a:t>9/20/2012</a:t>
            </a:fld>
            <a:endParaRPr lang="en-US"/>
          </a:p>
        </p:txBody>
      </p:sp>
      <p:sp>
        <p:nvSpPr>
          <p:cNvPr id="8" name="Slide Number Placeholder 7"/>
          <p:cNvSpPr>
            <a:spLocks noGrp="1"/>
          </p:cNvSpPr>
          <p:nvPr>
            <p:ph type="sldNum" sz="quarter" idx="11"/>
          </p:nvPr>
        </p:nvSpPr>
        <p:spPr/>
        <p:txBody>
          <a:bodyPr/>
          <a:lstStyle/>
          <a:p>
            <a:fld id="{3A68B147-CC21-4B43-98B3-9B91ABA9CEF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1ADEB2-251B-4881-91EC-9022250A311B}"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1ADEB2-251B-4881-91EC-9022250A311B}" type="datetimeFigureOut">
              <a:rPr lang="en-US" smtClean="0"/>
              <a:t>9/20/2012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ADEB2-251B-4881-91EC-9022250A311B}" type="datetimeFigureOut">
              <a:rPr lang="en-US" smtClean="0"/>
              <a:t>9/20/2012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ADEB2-251B-4881-91EC-9022250A311B}" type="datetimeFigureOut">
              <a:rPr lang="en-US" smtClean="0"/>
              <a:t>9/20/2012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8B147-CC21-4B43-98B3-9B91ABA9CE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ADEB2-251B-4881-91EC-9022250A311B}"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8B147-CC21-4B43-98B3-9B91ABA9CEF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ADEB2-251B-4881-91EC-9022250A311B}"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A68B147-CC21-4B43-98B3-9B91ABA9CEF3}"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01ADEB2-251B-4881-91EC-9022250A311B}" type="datetimeFigureOut">
              <a:rPr lang="en-US" smtClean="0"/>
              <a:t>9/20/2012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A68B147-CC21-4B43-98B3-9B91ABA9CEF3}"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sccb.org/bible/matthew/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SOCIAL JUSTICE</a:t>
            </a:r>
            <a:endParaRPr lang="en-US" dirty="0"/>
          </a:p>
        </p:txBody>
      </p:sp>
      <p:sp>
        <p:nvSpPr>
          <p:cNvPr id="3" name="Subtitle 2"/>
          <p:cNvSpPr>
            <a:spLocks noGrp="1"/>
          </p:cNvSpPr>
          <p:nvPr>
            <p:ph type="subTitle" idx="1"/>
          </p:nvPr>
        </p:nvSpPr>
        <p:spPr/>
        <p:txBody>
          <a:bodyPr/>
          <a:lstStyle/>
          <a:p>
            <a:r>
              <a:rPr lang="en-US" dirty="0" smtClean="0"/>
              <a:t>Catholic Social Justice Teachings</a:t>
            </a:r>
            <a:endParaRPr lang="en-US" dirty="0"/>
          </a:p>
        </p:txBody>
      </p:sp>
    </p:spTree>
    <p:extLst>
      <p:ext uri="{BB962C8B-B14F-4D97-AF65-F5344CB8AC3E}">
        <p14:creationId xmlns:p14="http://schemas.microsoft.com/office/powerpoint/2010/main" val="3305375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excuse?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1997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a:t>
            </a:r>
            <a:endParaRPr lang="en-US" dirty="0"/>
          </a:p>
        </p:txBody>
      </p:sp>
      <p:sp>
        <p:nvSpPr>
          <p:cNvPr id="3" name="Content Placeholder 2"/>
          <p:cNvSpPr>
            <a:spLocks noGrp="1"/>
          </p:cNvSpPr>
          <p:nvPr>
            <p:ph idx="1"/>
          </p:nvPr>
        </p:nvSpPr>
        <p:spPr/>
        <p:txBody>
          <a:bodyPr>
            <a:normAutofit/>
          </a:bodyPr>
          <a:lstStyle/>
          <a:p>
            <a:pPr algn="ctr"/>
            <a:r>
              <a:rPr lang="en-US" sz="2800" dirty="0" smtClean="0"/>
              <a:t>Our God is an AWESOME God!</a:t>
            </a:r>
          </a:p>
          <a:p>
            <a:pPr algn="ctr"/>
            <a:r>
              <a:rPr lang="en-US" sz="3200" dirty="0" smtClean="0"/>
              <a:t>“I </a:t>
            </a:r>
            <a:r>
              <a:rPr lang="en-US" sz="3200" dirty="0"/>
              <a:t>believe in God the Father almighty, the </a:t>
            </a:r>
            <a:r>
              <a:rPr lang="en-US" sz="3200" i="1" dirty="0"/>
              <a:t>creator of heaven and </a:t>
            </a:r>
            <a:r>
              <a:rPr lang="en-US" sz="3200" i="1" dirty="0" smtClean="0"/>
              <a:t>earth</a:t>
            </a:r>
            <a:r>
              <a:rPr lang="en-US" sz="3200" dirty="0" smtClean="0"/>
              <a:t>”</a:t>
            </a:r>
          </a:p>
          <a:p>
            <a:pPr algn="ctr"/>
            <a:r>
              <a:rPr lang="en-US" sz="3200" dirty="0" smtClean="0"/>
              <a:t>“</a:t>
            </a:r>
            <a:r>
              <a:rPr lang="en-US" sz="3200" dirty="0"/>
              <a:t>Who is like the LORD our God…He raises the needy from the dust, lifts the poor from the ash heap, Seats them with princes…Hallelujah</a:t>
            </a:r>
            <a:r>
              <a:rPr lang="en-US" sz="3200" dirty="0" smtClean="0"/>
              <a:t>!” </a:t>
            </a:r>
            <a:r>
              <a:rPr lang="en-US" sz="2400" dirty="0" smtClean="0"/>
              <a:t>(</a:t>
            </a:r>
            <a:r>
              <a:rPr lang="en-US" sz="2400" i="1" dirty="0" smtClean="0"/>
              <a:t>Ps</a:t>
            </a:r>
            <a:r>
              <a:rPr lang="en-US" sz="2400" dirty="0" smtClean="0"/>
              <a:t> 113)</a:t>
            </a:r>
            <a:endParaRPr lang="en-US" sz="2400" dirty="0"/>
          </a:p>
        </p:txBody>
      </p:sp>
    </p:spTree>
    <p:extLst>
      <p:ext uri="{BB962C8B-B14F-4D97-AF65-F5344CB8AC3E}">
        <p14:creationId xmlns:p14="http://schemas.microsoft.com/office/powerpoint/2010/main" val="913237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err="1" smtClean="0"/>
              <a:t>LOve</a:t>
            </a:r>
            <a:endParaRPr lang="en-US" dirty="0"/>
          </a:p>
        </p:txBody>
      </p:sp>
      <p:sp>
        <p:nvSpPr>
          <p:cNvPr id="3" name="Content Placeholder 2"/>
          <p:cNvSpPr>
            <a:spLocks noGrp="1"/>
          </p:cNvSpPr>
          <p:nvPr>
            <p:ph idx="1"/>
          </p:nvPr>
        </p:nvSpPr>
        <p:spPr/>
        <p:txBody>
          <a:bodyPr>
            <a:normAutofit/>
          </a:bodyPr>
          <a:lstStyle/>
          <a:p>
            <a:r>
              <a:rPr lang="en-US" i="1" dirty="0" err="1" smtClean="0"/>
              <a:t>Storge</a:t>
            </a:r>
            <a:endParaRPr lang="en-US" i="1" dirty="0" smtClean="0"/>
          </a:p>
          <a:p>
            <a:r>
              <a:rPr lang="en-US" sz="1600" dirty="0"/>
              <a:t>familial love, </a:t>
            </a:r>
            <a:r>
              <a:rPr lang="en-US" sz="1600" dirty="0" smtClean="0"/>
              <a:t>the </a:t>
            </a:r>
            <a:r>
              <a:rPr lang="en-US" sz="1600" dirty="0"/>
              <a:t>bond that exists between </a:t>
            </a:r>
            <a:r>
              <a:rPr lang="en-US" sz="1600" dirty="0" smtClean="0"/>
              <a:t>someone and </a:t>
            </a:r>
            <a:r>
              <a:rPr lang="en-US" sz="1600" dirty="0"/>
              <a:t>persons, animals, and the </a:t>
            </a:r>
            <a:r>
              <a:rPr lang="en-US" sz="1600" dirty="0" smtClean="0"/>
              <a:t>things around them.</a:t>
            </a:r>
          </a:p>
          <a:p>
            <a:r>
              <a:rPr lang="en-US" i="1" dirty="0" smtClean="0"/>
              <a:t>Eros</a:t>
            </a:r>
            <a:endParaRPr lang="en-US" sz="1600" i="1" dirty="0" smtClean="0"/>
          </a:p>
          <a:p>
            <a:r>
              <a:rPr lang="en-US" sz="1600" dirty="0"/>
              <a:t>passion, not only of a sexual nature, but also of an aesthetic or spiritual nature, for what is conceived of as supremely beautiful and </a:t>
            </a:r>
            <a:r>
              <a:rPr lang="en-US" sz="1600" dirty="0" smtClean="0"/>
              <a:t>desirable</a:t>
            </a:r>
            <a:r>
              <a:rPr lang="en-US" sz="1600" dirty="0" smtClean="0"/>
              <a:t>.</a:t>
            </a:r>
          </a:p>
          <a:p>
            <a:r>
              <a:rPr lang="en-US" i="1" dirty="0" err="1" smtClean="0"/>
              <a:t>Philia</a:t>
            </a:r>
            <a:endParaRPr lang="en-US" sz="1600" i="1" dirty="0" smtClean="0"/>
          </a:p>
          <a:p>
            <a:r>
              <a:rPr lang="en-US" sz="1600" dirty="0"/>
              <a:t>pertains to friends, freely chosen because of mutual compatibility and common values.</a:t>
            </a:r>
            <a:endParaRPr lang="en-US" sz="1600" dirty="0" smtClean="0"/>
          </a:p>
          <a:p>
            <a:r>
              <a:rPr lang="en-US" i="1" u="sng" dirty="0" smtClean="0"/>
              <a:t>Agape</a:t>
            </a:r>
            <a:endParaRPr lang="en-US" sz="1600" i="1" u="sng" dirty="0" smtClean="0"/>
          </a:p>
          <a:p>
            <a:r>
              <a:rPr lang="en-US" sz="1600" dirty="0"/>
              <a:t>manifested when one person </a:t>
            </a:r>
            <a:r>
              <a:rPr lang="en-US" sz="1600" dirty="0" smtClean="0"/>
              <a:t>gives </a:t>
            </a:r>
            <a:r>
              <a:rPr lang="en-US" sz="1600" dirty="0"/>
              <a:t>to another more needy. It is generous </a:t>
            </a:r>
            <a:r>
              <a:rPr lang="en-US" sz="1600" dirty="0" err="1" smtClean="0"/>
              <a:t>selflessnes</a:t>
            </a:r>
            <a:r>
              <a:rPr lang="en-US" sz="1600" dirty="0" smtClean="0"/>
              <a:t> </a:t>
            </a:r>
            <a:r>
              <a:rPr lang="en-US" sz="1600" dirty="0"/>
              <a:t>without concern for reward. </a:t>
            </a:r>
            <a:endParaRPr lang="en-US" sz="1600" dirty="0" smtClean="0"/>
          </a:p>
        </p:txBody>
      </p:sp>
    </p:spTree>
    <p:extLst>
      <p:ext uri="{BB962C8B-B14F-4D97-AF65-F5344CB8AC3E}">
        <p14:creationId xmlns:p14="http://schemas.microsoft.com/office/powerpoint/2010/main" val="108663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Recall: The Two Feet of Catholic social Justice</a:t>
            </a:r>
            <a:endParaRPr lang="en-US" dirty="0"/>
          </a:p>
        </p:txBody>
      </p:sp>
      <p:sp>
        <p:nvSpPr>
          <p:cNvPr id="3" name="Content Placeholder 2"/>
          <p:cNvSpPr>
            <a:spLocks noGrp="1"/>
          </p:cNvSpPr>
          <p:nvPr>
            <p:ph idx="1"/>
          </p:nvPr>
        </p:nvSpPr>
        <p:spPr>
          <a:xfrm>
            <a:off x="457200" y="1752600"/>
            <a:ext cx="3048000" cy="4373563"/>
          </a:xfrm>
        </p:spPr>
        <p:txBody>
          <a:bodyPr>
            <a:normAutofit lnSpcReduction="10000"/>
          </a:bodyPr>
          <a:lstStyle/>
          <a:p>
            <a:endParaRPr lang="en-US" sz="6000" dirty="0" smtClean="0"/>
          </a:p>
          <a:p>
            <a:r>
              <a:rPr lang="en-US" sz="6000" dirty="0" smtClean="0"/>
              <a:t>A</a:t>
            </a:r>
            <a:r>
              <a:rPr lang="en-US" dirty="0" smtClean="0"/>
              <a:t>CTION:</a:t>
            </a:r>
          </a:p>
          <a:p>
            <a:r>
              <a:rPr lang="en-US" sz="6000" dirty="0" smtClean="0"/>
              <a:t>R</a:t>
            </a:r>
            <a:r>
              <a:rPr lang="en-US" dirty="0" smtClean="0"/>
              <a:t>EFLECTION:</a:t>
            </a:r>
          </a:p>
          <a:p>
            <a:r>
              <a:rPr lang="en-US" sz="6000" dirty="0" smtClean="0"/>
              <a:t>T</a:t>
            </a:r>
            <a:r>
              <a:rPr lang="en-US" dirty="0" smtClean="0"/>
              <a:t>RANSFORMATION:</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560786"/>
            <a:ext cx="2686050"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04800"/>
            <a:ext cx="2790825"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77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heel(1)">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u="sng" dirty="0" err="1" smtClean="0"/>
              <a:t>Jn</a:t>
            </a:r>
            <a:r>
              <a:rPr lang="en-US" u="sng" dirty="0" smtClean="0"/>
              <a:t> 21</a:t>
            </a:r>
            <a:r>
              <a:rPr lang="en-US" dirty="0" smtClean="0"/>
              <a:t>: “Simon</a:t>
            </a:r>
            <a:r>
              <a:rPr lang="en-US" dirty="0"/>
              <a:t>, son of John, do you love me more than these?” He said to him, “Yes, Lord, you know that I love you.” He said to him, “Feed my lambs</a:t>
            </a:r>
            <a:r>
              <a:rPr lang="en-US" dirty="0" smtClean="0"/>
              <a:t>.”…</a:t>
            </a:r>
            <a:r>
              <a:rPr lang="en-US" dirty="0"/>
              <a:t>when you were younger, you used to dress yourself and go where you wanted; but when you grow old, you will stretch out your hands, and someone else will dress you and lead you where you do not want to go.” </a:t>
            </a:r>
            <a:endParaRPr lang="en-US" dirty="0" smtClean="0"/>
          </a:p>
          <a:p>
            <a:pPr algn="just"/>
            <a:r>
              <a:rPr lang="en-US" u="sng" dirty="0"/>
              <a:t>Mt </a:t>
            </a:r>
            <a:r>
              <a:rPr lang="en-US" u="sng" dirty="0" smtClean="0"/>
              <a:t>22</a:t>
            </a:r>
            <a:r>
              <a:rPr lang="en-US" dirty="0" smtClean="0"/>
              <a:t>: </a:t>
            </a:r>
            <a:r>
              <a:rPr lang="en-US" dirty="0"/>
              <a:t>“Teacher, which commandment in the law is the greatest?”…“You shall love the Lord, your God, with all your heart, with all your soul, and with all your mind. This is the greatest and the first commandment. The second is like it:</a:t>
            </a:r>
            <a:r>
              <a:rPr lang="en-US" baseline="30000" dirty="0">
                <a:hlinkClick r:id="rId2"/>
              </a:rPr>
              <a:t>*</a:t>
            </a:r>
            <a:r>
              <a:rPr lang="en-US" dirty="0"/>
              <a:t> You shall love your neighbor as yourself</a:t>
            </a:r>
            <a:r>
              <a:rPr lang="en-US" dirty="0" smtClean="0"/>
              <a:t>.”</a:t>
            </a:r>
          </a:p>
          <a:p>
            <a:pPr algn="just"/>
            <a:r>
              <a:rPr lang="en-US" u="sng" dirty="0" err="1" smtClean="0"/>
              <a:t>Lk</a:t>
            </a:r>
            <a:r>
              <a:rPr lang="en-US" u="sng" dirty="0" smtClean="0"/>
              <a:t> 6</a:t>
            </a:r>
            <a:r>
              <a:rPr lang="en-US" dirty="0" smtClean="0"/>
              <a:t>: “Give </a:t>
            </a:r>
            <a:r>
              <a:rPr lang="en-US" dirty="0"/>
              <a:t>and gifts will be given to you</a:t>
            </a:r>
            <a:r>
              <a:rPr lang="en-US" dirty="0" smtClean="0"/>
              <a:t>; a </a:t>
            </a:r>
            <a:r>
              <a:rPr lang="en-US" dirty="0"/>
              <a:t>good measure, packed together, shaken down, and overflowing</a:t>
            </a:r>
            <a:r>
              <a:rPr lang="en-US" dirty="0" smtClean="0"/>
              <a:t>, will </a:t>
            </a:r>
            <a:r>
              <a:rPr lang="en-US" dirty="0"/>
              <a:t>be poured into your lap</a:t>
            </a:r>
            <a:r>
              <a:rPr lang="en-US" dirty="0" smtClean="0"/>
              <a:t>. For </a:t>
            </a:r>
            <a:r>
              <a:rPr lang="en-US" dirty="0"/>
              <a:t>the measure with which you </a:t>
            </a:r>
            <a:r>
              <a:rPr lang="en-US" dirty="0" smtClean="0"/>
              <a:t>measure will </a:t>
            </a:r>
            <a:r>
              <a:rPr lang="en-US" dirty="0"/>
              <a:t>in return be measured out to you."</a:t>
            </a:r>
          </a:p>
        </p:txBody>
      </p:sp>
    </p:spTree>
    <p:extLst>
      <p:ext uri="{BB962C8B-B14F-4D97-AF65-F5344CB8AC3E}">
        <p14:creationId xmlns:p14="http://schemas.microsoft.com/office/powerpoint/2010/main" val="3142354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b="0" dirty="0"/>
              <a:t>The initial response </a:t>
            </a:r>
            <a:r>
              <a:rPr lang="en-US" b="0" dirty="0" smtClean="0"/>
              <a:t>to </a:t>
            </a:r>
            <a:r>
              <a:rPr lang="en-US" b="0" dirty="0"/>
              <a:t>issues </a:t>
            </a:r>
            <a:r>
              <a:rPr lang="en-US" b="0" dirty="0" smtClean="0"/>
              <a:t>of human </a:t>
            </a:r>
            <a:r>
              <a:rPr lang="en-US" b="0" dirty="0"/>
              <a:t>concern is to act to meet the </a:t>
            </a:r>
            <a:r>
              <a:rPr lang="en-US" b="0" dirty="0" smtClean="0"/>
              <a:t>immediate need: </a:t>
            </a:r>
          </a:p>
          <a:p>
            <a:pPr marL="800100" lvl="1" indent="-342900">
              <a:spcBef>
                <a:spcPts val="0"/>
              </a:spcBef>
              <a:buFont typeface="Wingdings" pitchFamily="2" charset="2"/>
              <a:buChar char="ü"/>
            </a:pPr>
            <a:r>
              <a:rPr lang="en-US" b="0" dirty="0" smtClean="0"/>
              <a:t>we </a:t>
            </a:r>
            <a:r>
              <a:rPr lang="en-US" b="0" dirty="0"/>
              <a:t>feed the </a:t>
            </a:r>
            <a:r>
              <a:rPr lang="en-US" b="0" dirty="0" smtClean="0"/>
              <a:t>hungry</a:t>
            </a:r>
          </a:p>
          <a:p>
            <a:pPr marL="800100" lvl="1" indent="-342900">
              <a:spcBef>
                <a:spcPts val="0"/>
              </a:spcBef>
              <a:buFont typeface="Wingdings" pitchFamily="2" charset="2"/>
              <a:buChar char="ü"/>
            </a:pPr>
            <a:r>
              <a:rPr lang="en-US" b="0" dirty="0" smtClean="0"/>
              <a:t>shelter the homeless</a:t>
            </a:r>
          </a:p>
          <a:p>
            <a:pPr marL="800100" lvl="1" indent="-342900">
              <a:spcBef>
                <a:spcPts val="0"/>
              </a:spcBef>
              <a:buFont typeface="Wingdings" pitchFamily="2" charset="2"/>
              <a:buChar char="ü"/>
            </a:pPr>
            <a:r>
              <a:rPr lang="en-US" b="0" dirty="0" smtClean="0"/>
              <a:t>resettle </a:t>
            </a:r>
            <a:r>
              <a:rPr lang="en-US" b="0" dirty="0"/>
              <a:t>the </a:t>
            </a:r>
            <a:r>
              <a:rPr lang="en-US" b="0" dirty="0" smtClean="0"/>
              <a:t>refugee</a:t>
            </a:r>
          </a:p>
          <a:p>
            <a:pPr marL="800100" lvl="1" indent="-342900">
              <a:spcBef>
                <a:spcPts val="0"/>
              </a:spcBef>
              <a:buFont typeface="Wingdings" pitchFamily="2" charset="2"/>
              <a:buChar char="ü"/>
            </a:pPr>
            <a:r>
              <a:rPr lang="en-US" b="0" dirty="0" smtClean="0"/>
              <a:t>protect the victims </a:t>
            </a:r>
            <a:r>
              <a:rPr lang="en-US" b="0" dirty="0"/>
              <a:t>of domestic </a:t>
            </a:r>
            <a:r>
              <a:rPr lang="en-US" b="0" dirty="0" smtClean="0"/>
              <a:t>violence</a:t>
            </a:r>
          </a:p>
          <a:p>
            <a:pPr marL="800100" lvl="1" indent="-342900">
              <a:spcBef>
                <a:spcPts val="0"/>
              </a:spcBef>
              <a:buFont typeface="Wingdings" pitchFamily="2" charset="2"/>
              <a:buChar char="ü"/>
            </a:pPr>
            <a:r>
              <a:rPr lang="en-US" b="0" dirty="0" smtClean="0"/>
              <a:t>recycle paper and other products</a:t>
            </a:r>
          </a:p>
          <a:p>
            <a:pPr marL="342900" indent="-342900">
              <a:spcBef>
                <a:spcPts val="0"/>
              </a:spcBef>
              <a:spcAft>
                <a:spcPts val="0"/>
              </a:spcAft>
              <a:buFont typeface="Arial" pitchFamily="34" charset="0"/>
              <a:buChar char="•"/>
            </a:pPr>
            <a:endParaRPr lang="en-US" b="0" dirty="0" smtClean="0"/>
          </a:p>
          <a:p>
            <a:pPr marL="342900" indent="-342900" algn="just">
              <a:spcBef>
                <a:spcPts val="0"/>
              </a:spcBef>
              <a:spcAft>
                <a:spcPts val="0"/>
              </a:spcAft>
              <a:buFont typeface="Arial" pitchFamily="34" charset="0"/>
              <a:buChar char="•"/>
            </a:pPr>
            <a:r>
              <a:rPr lang="en-US" b="0" dirty="0" smtClean="0"/>
              <a:t>But </a:t>
            </a:r>
            <a:r>
              <a:rPr lang="en-US" b="0" dirty="0"/>
              <a:t>this type of action alone </a:t>
            </a:r>
            <a:r>
              <a:rPr lang="en-US" b="0" dirty="0" smtClean="0"/>
              <a:t>also frustrates </a:t>
            </a:r>
            <a:r>
              <a:rPr lang="en-US" b="0" dirty="0"/>
              <a:t>us. It does address the pain of </a:t>
            </a:r>
            <a:r>
              <a:rPr lang="en-US" b="0" dirty="0" smtClean="0"/>
              <a:t>people and </a:t>
            </a:r>
            <a:r>
              <a:rPr lang="en-US" b="0" dirty="0"/>
              <a:t>the planet, but it does little to address </a:t>
            </a:r>
            <a:r>
              <a:rPr lang="en-US" b="0" dirty="0" smtClean="0"/>
              <a:t>its causes</a:t>
            </a:r>
            <a:r>
              <a:rPr lang="en-US" b="0" dirty="0"/>
              <a:t>. People continue to come to us hungry</a:t>
            </a:r>
            <a:r>
              <a:rPr lang="en-US" b="0" dirty="0" smtClean="0"/>
              <a:t>, homeless</a:t>
            </a:r>
            <a:r>
              <a:rPr lang="en-US" b="0" dirty="0"/>
              <a:t>, in flight from war and oppression, </a:t>
            </a:r>
            <a:r>
              <a:rPr lang="en-US" b="0" dirty="0" smtClean="0"/>
              <a:t>and battered</a:t>
            </a:r>
            <a:r>
              <a:rPr lang="en-US" b="0" dirty="0"/>
              <a:t>. The environment continues to suffer.</a:t>
            </a:r>
            <a:endParaRPr lang="en-US" dirty="0"/>
          </a:p>
        </p:txBody>
      </p:sp>
    </p:spTree>
    <p:extLst>
      <p:ext uri="{BB962C8B-B14F-4D97-AF65-F5344CB8AC3E}">
        <p14:creationId xmlns:p14="http://schemas.microsoft.com/office/powerpoint/2010/main" val="578067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lnSpcReduction="10000"/>
          </a:bodyPr>
          <a:lstStyle/>
          <a:p>
            <a:r>
              <a:rPr lang="en-US" u="sng" dirty="0" err="1" smtClean="0"/>
              <a:t>Lk</a:t>
            </a:r>
            <a:r>
              <a:rPr lang="en-US" u="sng" dirty="0"/>
              <a:t> 6</a:t>
            </a:r>
            <a:r>
              <a:rPr lang="en-US" dirty="0"/>
              <a:t>: </a:t>
            </a:r>
            <a:r>
              <a:rPr lang="en-US" dirty="0" smtClean="0"/>
              <a:t>“In </a:t>
            </a:r>
            <a:r>
              <a:rPr lang="en-US" dirty="0"/>
              <a:t>those days he departed to the mountain to pray, and he spent the night in prayer to God. When day came, he called his disciples to himself, and from them he chose </a:t>
            </a:r>
            <a:r>
              <a:rPr lang="en-US" dirty="0" smtClean="0"/>
              <a:t>Twelve”</a:t>
            </a:r>
          </a:p>
          <a:p>
            <a:r>
              <a:rPr lang="en-US" u="sng" dirty="0"/>
              <a:t>Mk </a:t>
            </a:r>
            <a:r>
              <a:rPr lang="en-US" u="sng" dirty="0" smtClean="0"/>
              <a:t>1</a:t>
            </a:r>
            <a:r>
              <a:rPr lang="en-US" dirty="0" smtClean="0"/>
              <a:t>: </a:t>
            </a:r>
            <a:r>
              <a:rPr lang="en-US" dirty="0"/>
              <a:t>“He cured many who were sick with various diseases, and he drove out many demons, not permitting them to speak because they knew him. Rising very early before dawn, he left and went off to a deserted place, where he prayed</a:t>
            </a:r>
            <a:r>
              <a:rPr lang="en-US" dirty="0" smtClean="0"/>
              <a:t>.”</a:t>
            </a:r>
          </a:p>
          <a:p>
            <a:r>
              <a:rPr lang="en-US" u="sng" dirty="0" err="1" smtClean="0"/>
              <a:t>Lk</a:t>
            </a:r>
            <a:r>
              <a:rPr lang="en-US" u="sng" dirty="0"/>
              <a:t> 11</a:t>
            </a:r>
            <a:r>
              <a:rPr lang="en-US" dirty="0"/>
              <a:t>: “He was praying in a certain place, and when he had finished, one of his disciples said to him, </a:t>
            </a:r>
            <a:r>
              <a:rPr lang="en-US" dirty="0" smtClean="0"/>
              <a:t>‘Lord</a:t>
            </a:r>
            <a:r>
              <a:rPr lang="en-US" dirty="0"/>
              <a:t>, teach us to pray just as John taught his disciples.’ When you pray, say: </a:t>
            </a:r>
            <a:r>
              <a:rPr lang="en-US" dirty="0" smtClean="0"/>
              <a:t>Father</a:t>
            </a:r>
            <a:r>
              <a:rPr lang="en-US" dirty="0"/>
              <a:t>, hallowed be your name</a:t>
            </a:r>
            <a:r>
              <a:rPr lang="en-US" dirty="0" smtClean="0"/>
              <a:t>, your </a:t>
            </a:r>
            <a:r>
              <a:rPr lang="en-US" dirty="0"/>
              <a:t>kingdom </a:t>
            </a:r>
            <a:r>
              <a:rPr lang="en-US" dirty="0" smtClean="0"/>
              <a:t>come…’”</a:t>
            </a:r>
          </a:p>
          <a:p>
            <a:pPr marL="342900" indent="-342900">
              <a:buFont typeface="Wingdings" pitchFamily="2" charset="2"/>
              <a:buChar char="ü"/>
            </a:pPr>
            <a:r>
              <a:rPr lang="en-US" sz="2800" dirty="0" smtClean="0"/>
              <a:t>Examination of Conscience!</a:t>
            </a:r>
            <a:endParaRPr lang="en-US" sz="2800" dirty="0"/>
          </a:p>
        </p:txBody>
      </p:sp>
    </p:spTree>
    <p:extLst>
      <p:ext uri="{BB962C8B-B14F-4D97-AF65-F5344CB8AC3E}">
        <p14:creationId xmlns:p14="http://schemas.microsoft.com/office/powerpoint/2010/main" val="3305938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a:t>The next step is to ask </a:t>
            </a:r>
            <a:r>
              <a:rPr lang="en-US" sz="3000" dirty="0" smtClean="0"/>
              <a:t>why!</a:t>
            </a:r>
          </a:p>
          <a:p>
            <a:pPr marL="800100" lvl="1" indent="-342900">
              <a:spcBef>
                <a:spcPts val="0"/>
              </a:spcBef>
              <a:buFont typeface="Wingdings" pitchFamily="2" charset="2"/>
              <a:buChar char="ü"/>
            </a:pPr>
            <a:r>
              <a:rPr lang="en-US" sz="1700" b="0" dirty="0" smtClean="0"/>
              <a:t>Why </a:t>
            </a:r>
            <a:r>
              <a:rPr lang="en-US" sz="1700" b="0" dirty="0"/>
              <a:t>are </a:t>
            </a:r>
            <a:r>
              <a:rPr lang="en-US" sz="1700" b="0" dirty="0" smtClean="0"/>
              <a:t>people hungry</a:t>
            </a:r>
            <a:r>
              <a:rPr lang="en-US" sz="1700" b="0" dirty="0"/>
              <a:t>, homeless, uprooted, battered, </a:t>
            </a:r>
            <a:r>
              <a:rPr lang="en-US" sz="1700" b="0" dirty="0" smtClean="0"/>
              <a:t>or discriminated? </a:t>
            </a:r>
          </a:p>
          <a:p>
            <a:pPr marL="800100" lvl="1" indent="-342900">
              <a:spcBef>
                <a:spcPts val="0"/>
              </a:spcBef>
              <a:buFont typeface="Wingdings" pitchFamily="2" charset="2"/>
              <a:buChar char="ü"/>
            </a:pPr>
            <a:r>
              <a:rPr lang="en-US" sz="1700" b="0" dirty="0" smtClean="0"/>
              <a:t>Why </a:t>
            </a:r>
            <a:r>
              <a:rPr lang="en-US" sz="1700" b="0" dirty="0"/>
              <a:t>is the </a:t>
            </a:r>
            <a:r>
              <a:rPr lang="en-US" sz="1700" b="0" dirty="0" smtClean="0"/>
              <a:t>environment damaged</a:t>
            </a:r>
            <a:r>
              <a:rPr lang="en-US" sz="1700" b="0" dirty="0"/>
              <a:t>? </a:t>
            </a:r>
            <a:endParaRPr lang="en-US" sz="1700" b="0" dirty="0" smtClean="0"/>
          </a:p>
          <a:p>
            <a:pPr marL="800100" lvl="1" indent="-342900">
              <a:spcBef>
                <a:spcPts val="0"/>
              </a:spcBef>
              <a:buFont typeface="Wingdings" pitchFamily="2" charset="2"/>
              <a:buChar char="ü"/>
            </a:pPr>
            <a:r>
              <a:rPr lang="en-US" sz="1700" b="0" dirty="0" smtClean="0"/>
              <a:t>What factors contribute </a:t>
            </a:r>
            <a:r>
              <a:rPr lang="en-US" sz="1700" b="0" dirty="0"/>
              <a:t>to this social problem? </a:t>
            </a:r>
            <a:endParaRPr lang="en-US" sz="1700" b="0" dirty="0" smtClean="0"/>
          </a:p>
          <a:p>
            <a:pPr marL="800100" lvl="1" indent="-342900">
              <a:spcBef>
                <a:spcPts val="0"/>
              </a:spcBef>
              <a:buFont typeface="Wingdings" pitchFamily="2" charset="2"/>
              <a:buChar char="ü"/>
            </a:pPr>
            <a:r>
              <a:rPr lang="en-US" sz="1700" b="0" dirty="0" smtClean="0"/>
              <a:t>Who </a:t>
            </a:r>
            <a:r>
              <a:rPr lang="en-US" sz="1700" b="0" dirty="0"/>
              <a:t>gains </a:t>
            </a:r>
            <a:r>
              <a:rPr lang="en-US" sz="1700" b="0" dirty="0" smtClean="0"/>
              <a:t>from the </a:t>
            </a:r>
            <a:r>
              <a:rPr lang="en-US" sz="1700" b="0" dirty="0"/>
              <a:t>current situation? Who </a:t>
            </a:r>
            <a:r>
              <a:rPr lang="en-US" sz="1700" b="0" dirty="0" smtClean="0"/>
              <a:t>loses?</a:t>
            </a:r>
          </a:p>
          <a:p>
            <a:pPr marL="800100" lvl="1" indent="-342900">
              <a:spcBef>
                <a:spcPts val="0"/>
              </a:spcBef>
              <a:buFont typeface="Wingdings" pitchFamily="2" charset="2"/>
              <a:buChar char="ü"/>
            </a:pPr>
            <a:r>
              <a:rPr lang="en-US" sz="1700" b="0" dirty="0" smtClean="0"/>
              <a:t>Who has power</a:t>
            </a:r>
            <a:r>
              <a:rPr lang="en-US" sz="1700" b="0" dirty="0"/>
              <a:t>? Who doesn't? </a:t>
            </a:r>
            <a:endParaRPr lang="en-US" sz="1700" b="0" dirty="0" smtClean="0"/>
          </a:p>
          <a:p>
            <a:pPr marL="800100" lvl="1" indent="-342900">
              <a:spcBef>
                <a:spcPts val="0"/>
              </a:spcBef>
              <a:buFont typeface="Wingdings" pitchFamily="2" charset="2"/>
              <a:buChar char="ü"/>
            </a:pPr>
            <a:r>
              <a:rPr lang="en-US" sz="1700" b="0" dirty="0" smtClean="0"/>
              <a:t>Which </a:t>
            </a:r>
            <a:r>
              <a:rPr lang="en-US" sz="1700" b="0" dirty="0"/>
              <a:t>beliefs and </a:t>
            </a:r>
            <a:r>
              <a:rPr lang="en-US" sz="1700" b="0" dirty="0" smtClean="0"/>
              <a:t>values support </a:t>
            </a:r>
            <a:r>
              <a:rPr lang="en-US" sz="1700" b="0" dirty="0"/>
              <a:t>the status quo? And which challenge it?</a:t>
            </a:r>
          </a:p>
          <a:p>
            <a:pPr marL="800100" lvl="1" indent="-342900">
              <a:spcBef>
                <a:spcPts val="0"/>
              </a:spcBef>
              <a:buFont typeface="Wingdings" pitchFamily="2" charset="2"/>
              <a:buChar char="ü"/>
            </a:pPr>
            <a:r>
              <a:rPr lang="en-US" sz="1700" dirty="0"/>
              <a:t>What does our faith have to say about social issues and their causes?</a:t>
            </a:r>
          </a:p>
          <a:p>
            <a:pPr marL="800100" lvl="1" indent="-342900">
              <a:spcBef>
                <a:spcPts val="0"/>
              </a:spcBef>
              <a:buFont typeface="Wingdings" pitchFamily="2" charset="2"/>
              <a:buChar char="ü"/>
            </a:pPr>
            <a:r>
              <a:rPr lang="en-US" sz="1700" b="0" dirty="0" smtClean="0"/>
              <a:t>What </a:t>
            </a:r>
            <a:r>
              <a:rPr lang="en-US" sz="1700" b="0" dirty="0"/>
              <a:t>does Scripture and </a:t>
            </a:r>
            <a:r>
              <a:rPr lang="en-US" sz="1700" b="0" dirty="0" smtClean="0"/>
              <a:t>Catholic </a:t>
            </a:r>
            <a:r>
              <a:rPr lang="en-US" sz="1700" b="0" dirty="0"/>
              <a:t>social </a:t>
            </a:r>
            <a:r>
              <a:rPr lang="en-US" sz="1700" b="0" dirty="0" smtClean="0"/>
              <a:t>teaching have </a:t>
            </a:r>
            <a:r>
              <a:rPr lang="en-US" sz="1700" b="0" dirty="0"/>
              <a:t>to say?</a:t>
            </a:r>
            <a:r>
              <a:rPr lang="en-US" b="0" dirty="0"/>
              <a:t> </a:t>
            </a:r>
            <a:endParaRPr lang="en-US" b="0" dirty="0" smtClean="0"/>
          </a:p>
          <a:p>
            <a:pPr algn="just"/>
            <a:endParaRPr lang="en-US" b="0" dirty="0" smtClean="0"/>
          </a:p>
          <a:p>
            <a:pPr algn="just"/>
            <a:r>
              <a:rPr lang="en-US" b="0" dirty="0" smtClean="0"/>
              <a:t>The </a:t>
            </a:r>
            <a:r>
              <a:rPr lang="en-US" b="0" i="1" dirty="0"/>
              <a:t>reflect </a:t>
            </a:r>
            <a:r>
              <a:rPr lang="en-US" b="0" dirty="0"/>
              <a:t>phase of the </a:t>
            </a:r>
            <a:r>
              <a:rPr lang="en-US" b="0" dirty="0" smtClean="0"/>
              <a:t>ART process </a:t>
            </a:r>
            <a:r>
              <a:rPr lang="en-US" b="0" dirty="0"/>
              <a:t>enables us to explore the </a:t>
            </a:r>
            <a:r>
              <a:rPr lang="en-US" b="0" dirty="0" smtClean="0"/>
              <a:t>underlying causes </a:t>
            </a:r>
            <a:r>
              <a:rPr lang="en-US" b="0" dirty="0"/>
              <a:t>of poverty, violence, homelessness</a:t>
            </a:r>
            <a:r>
              <a:rPr lang="en-US" b="0" dirty="0" smtClean="0"/>
              <a:t>, racism</a:t>
            </a:r>
            <a:r>
              <a:rPr lang="en-US" b="0" dirty="0"/>
              <a:t>, war, ecological devastation, and </a:t>
            </a:r>
            <a:r>
              <a:rPr lang="en-US" b="0" dirty="0" smtClean="0"/>
              <a:t>other issues</a:t>
            </a:r>
            <a:r>
              <a:rPr lang="en-US" b="0" dirty="0"/>
              <a:t>. It also' gives us the opportunity to </a:t>
            </a:r>
            <a:r>
              <a:rPr lang="en-US" b="0" i="1" dirty="0" smtClean="0"/>
              <a:t>reflect </a:t>
            </a:r>
            <a:r>
              <a:rPr lang="en-US" b="0" dirty="0" smtClean="0"/>
              <a:t>on </a:t>
            </a:r>
            <a:r>
              <a:rPr lang="en-US" b="0" dirty="0"/>
              <a:t>the rich tradition of </a:t>
            </a:r>
            <a:r>
              <a:rPr lang="en-US" b="0" dirty="0" smtClean="0"/>
              <a:t>papal, conciliar</a:t>
            </a:r>
            <a:r>
              <a:rPr lang="en-US" b="0" dirty="0"/>
              <a:t>, </a:t>
            </a:r>
            <a:r>
              <a:rPr lang="en-US" b="0" dirty="0" smtClean="0"/>
              <a:t>and episcopal </a:t>
            </a:r>
            <a:r>
              <a:rPr lang="en-US" b="0" dirty="0"/>
              <a:t>teaching.</a:t>
            </a:r>
            <a:endParaRPr lang="en-US" dirty="0"/>
          </a:p>
        </p:txBody>
      </p:sp>
    </p:spTree>
    <p:extLst>
      <p:ext uri="{BB962C8B-B14F-4D97-AF65-F5344CB8AC3E}">
        <p14:creationId xmlns:p14="http://schemas.microsoft.com/office/powerpoint/2010/main" val="2409624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final step is to transform the </a:t>
            </a:r>
            <a:r>
              <a:rPr lang="en-US" dirty="0" smtClean="0"/>
              <a:t>social structures </a:t>
            </a:r>
            <a:r>
              <a:rPr lang="en-US" dirty="0"/>
              <a:t>that contribute to suffering </a:t>
            </a:r>
            <a:r>
              <a:rPr lang="en-US" dirty="0" smtClean="0"/>
              <a:t>and injustice</a:t>
            </a:r>
            <a:r>
              <a:rPr lang="en-US" dirty="0"/>
              <a:t>.</a:t>
            </a:r>
            <a:endParaRPr lang="en-US" dirty="0" smtClean="0"/>
          </a:p>
          <a:p>
            <a:r>
              <a:rPr lang="en-US" b="0" dirty="0"/>
              <a:t>Social transformation is a </a:t>
            </a:r>
            <a:r>
              <a:rPr lang="en-US" b="0" dirty="0" smtClean="0"/>
              <a:t>different kind </a:t>
            </a:r>
            <a:r>
              <a:rPr lang="en-US" b="0" dirty="0"/>
              <a:t>of action. Transformation gets at </a:t>
            </a:r>
            <a:r>
              <a:rPr lang="en-US" b="0" dirty="0" smtClean="0"/>
              <a:t>root causes</a:t>
            </a:r>
            <a:r>
              <a:rPr lang="en-US" b="0" dirty="0"/>
              <a:t>; it does not stop at </a:t>
            </a:r>
            <a:r>
              <a:rPr lang="en-US" b="0" dirty="0" smtClean="0"/>
              <a:t>alleviating </a:t>
            </a:r>
            <a:r>
              <a:rPr lang="en-US" b="0" dirty="0" smtClean="0"/>
              <a:t>symptoms. </a:t>
            </a:r>
            <a:r>
              <a:rPr lang="en-US" b="0" smtClean="0"/>
              <a:t>We </a:t>
            </a:r>
            <a:r>
              <a:rPr lang="en-US" b="0" dirty="0"/>
              <a:t>can transform our communities and </a:t>
            </a:r>
            <a:r>
              <a:rPr lang="en-US" b="0" dirty="0" smtClean="0"/>
              <a:t>our </a:t>
            </a:r>
            <a:r>
              <a:rPr lang="en-US" b="0" smtClean="0"/>
              <a:t>world </a:t>
            </a:r>
            <a:r>
              <a:rPr lang="en-US" b="0" smtClean="0"/>
              <a:t>through:</a:t>
            </a:r>
            <a:endParaRPr lang="en-US" dirty="0"/>
          </a:p>
          <a:p>
            <a:pPr lvl="1">
              <a:spcBef>
                <a:spcPts val="0"/>
              </a:spcBef>
              <a:buFont typeface="Wingdings" pitchFamily="2" charset="2"/>
              <a:buChar char="ü"/>
            </a:pPr>
            <a:r>
              <a:rPr lang="en-US" b="0" dirty="0" smtClean="0"/>
              <a:t>changing </a:t>
            </a:r>
            <a:r>
              <a:rPr lang="en-US" b="0" dirty="0"/>
              <a:t>social values,</a:t>
            </a:r>
          </a:p>
          <a:p>
            <a:pPr lvl="1">
              <a:spcBef>
                <a:spcPts val="0"/>
              </a:spcBef>
              <a:buFont typeface="Wingdings" pitchFamily="2" charset="2"/>
              <a:buChar char="ü"/>
            </a:pPr>
            <a:r>
              <a:rPr lang="en-US" b="0" dirty="0"/>
              <a:t>empowering low-income people, </a:t>
            </a:r>
            <a:endParaRPr lang="en-US" b="0" dirty="0" smtClean="0"/>
          </a:p>
          <a:p>
            <a:pPr lvl="1">
              <a:spcBef>
                <a:spcPts val="0"/>
              </a:spcBef>
              <a:buFont typeface="Wingdings" pitchFamily="2" charset="2"/>
              <a:buChar char="ü"/>
            </a:pPr>
            <a:r>
              <a:rPr lang="en-US" b="0" dirty="0" smtClean="0"/>
              <a:t>advocating for just </a:t>
            </a:r>
            <a:r>
              <a:rPr lang="en-US" b="0" dirty="0"/>
              <a:t>public policies, </a:t>
            </a:r>
            <a:endParaRPr lang="en-US" b="0" dirty="0" smtClean="0"/>
          </a:p>
          <a:p>
            <a:pPr lvl="1">
              <a:spcBef>
                <a:spcPts val="0"/>
              </a:spcBef>
              <a:buFont typeface="Wingdings" pitchFamily="2" charset="2"/>
              <a:buChar char="ü"/>
            </a:pPr>
            <a:r>
              <a:rPr lang="en-US" b="0" dirty="0" smtClean="0"/>
              <a:t>buying </a:t>
            </a:r>
            <a:r>
              <a:rPr lang="en-US" b="0" dirty="0"/>
              <a:t>or boycotting </a:t>
            </a:r>
            <a:r>
              <a:rPr lang="en-US" b="0" dirty="0" smtClean="0"/>
              <a:t>goods based </a:t>
            </a:r>
            <a:r>
              <a:rPr lang="en-US" b="0" dirty="0"/>
              <a:t>on social values, </a:t>
            </a:r>
            <a:endParaRPr lang="en-US" b="0" dirty="0" smtClean="0"/>
          </a:p>
          <a:p>
            <a:pPr lvl="1">
              <a:spcBef>
                <a:spcPts val="0"/>
              </a:spcBef>
              <a:buFont typeface="Wingdings" pitchFamily="2" charset="2"/>
              <a:buChar char="ü"/>
            </a:pPr>
            <a:r>
              <a:rPr lang="en-US" b="0" dirty="0" smtClean="0"/>
              <a:t>adopting lifestyle changes</a:t>
            </a:r>
            <a:r>
              <a:rPr lang="en-US" b="0" dirty="0"/>
              <a:t>, </a:t>
            </a:r>
            <a:endParaRPr lang="en-US" b="0" dirty="0" smtClean="0"/>
          </a:p>
          <a:p>
            <a:pPr lvl="1">
              <a:spcBef>
                <a:spcPts val="0"/>
              </a:spcBef>
              <a:buFont typeface="Wingdings" pitchFamily="2" charset="2"/>
              <a:buChar char="ü"/>
            </a:pPr>
            <a:r>
              <a:rPr lang="en-US" b="0" dirty="0" smtClean="0"/>
              <a:t>investing </a:t>
            </a:r>
            <a:r>
              <a:rPr lang="en-US" b="0" dirty="0"/>
              <a:t>in socially </a:t>
            </a:r>
            <a:r>
              <a:rPr lang="en-US" b="0" dirty="0" smtClean="0"/>
              <a:t>responsible corporations</a:t>
            </a:r>
          </a:p>
          <a:p>
            <a:endParaRPr lang="en-US" b="0" dirty="0" smtClean="0"/>
          </a:p>
          <a:p>
            <a:pPr algn="just"/>
            <a:r>
              <a:rPr lang="en-US" b="0" dirty="0" smtClean="0"/>
              <a:t>“</a:t>
            </a:r>
            <a:r>
              <a:rPr lang="en-US" b="0" dirty="0"/>
              <a:t>Action on behalf of justice </a:t>
            </a:r>
            <a:r>
              <a:rPr lang="en-US" b="0" dirty="0" smtClean="0"/>
              <a:t>and participation </a:t>
            </a:r>
            <a:r>
              <a:rPr lang="en-US" b="0" dirty="0"/>
              <a:t>in the transformation of the </a:t>
            </a:r>
            <a:r>
              <a:rPr lang="en-US" b="0" dirty="0" smtClean="0"/>
              <a:t>world fully </a:t>
            </a:r>
            <a:r>
              <a:rPr lang="en-US" b="0" dirty="0"/>
              <a:t>appear to us as a constitutive dimension </a:t>
            </a:r>
            <a:r>
              <a:rPr lang="en-US" b="0" dirty="0" smtClean="0"/>
              <a:t>of the </a:t>
            </a:r>
            <a:r>
              <a:rPr lang="en-US" b="0" dirty="0"/>
              <a:t>preaching of the Gospel, or, in other words</a:t>
            </a:r>
            <a:r>
              <a:rPr lang="en-US" b="0" dirty="0" smtClean="0"/>
              <a:t>, of </a:t>
            </a:r>
            <a:r>
              <a:rPr lang="en-US" b="0" dirty="0"/>
              <a:t>the Church’s mission for the redemption </a:t>
            </a:r>
            <a:r>
              <a:rPr lang="en-US" b="0" dirty="0" smtClean="0"/>
              <a:t>of the </a:t>
            </a:r>
            <a:r>
              <a:rPr lang="en-US" b="0" dirty="0"/>
              <a:t>human race and its liberation from </a:t>
            </a:r>
            <a:r>
              <a:rPr lang="en-US" b="0" dirty="0" smtClean="0"/>
              <a:t>every oppressive </a:t>
            </a:r>
            <a:r>
              <a:rPr lang="en-US" b="0" dirty="0"/>
              <a:t>situation</a:t>
            </a:r>
            <a:r>
              <a:rPr lang="en-US" b="0" dirty="0" smtClean="0"/>
              <a:t>” </a:t>
            </a:r>
            <a:r>
              <a:rPr lang="en-US" sz="1400" b="0" dirty="0" smtClean="0"/>
              <a:t>(</a:t>
            </a:r>
            <a:r>
              <a:rPr lang="en-US" sz="1400" b="0" dirty="0"/>
              <a:t>World Synod </a:t>
            </a:r>
            <a:r>
              <a:rPr lang="en-US" sz="1400" b="0" dirty="0" smtClean="0"/>
              <a:t>of Bishops, </a:t>
            </a:r>
            <a:r>
              <a:rPr lang="en-US" sz="1400" b="0" i="1" dirty="0" smtClean="0"/>
              <a:t>Justice </a:t>
            </a:r>
            <a:r>
              <a:rPr lang="en-US" sz="1400" b="0" i="1" dirty="0"/>
              <a:t>in </a:t>
            </a:r>
            <a:r>
              <a:rPr lang="en-US" sz="1400" b="0" i="1" dirty="0" smtClean="0"/>
              <a:t>the World</a:t>
            </a:r>
            <a:r>
              <a:rPr lang="en-US" sz="1400" b="0" dirty="0" smtClean="0"/>
              <a:t>)</a:t>
            </a:r>
            <a:endParaRPr lang="en-US" sz="1400" dirty="0"/>
          </a:p>
        </p:txBody>
      </p:sp>
    </p:spTree>
    <p:extLst>
      <p:ext uri="{BB962C8B-B14F-4D97-AF65-F5344CB8AC3E}">
        <p14:creationId xmlns:p14="http://schemas.microsoft.com/office/powerpoint/2010/main" val="1452700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211</TotalTime>
  <Words>920</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Essential</vt:lpstr>
      <vt:lpstr>THE ART OF SOCIAL JUSTICE</vt:lpstr>
      <vt:lpstr>Justice</vt:lpstr>
      <vt:lpstr>LOve</vt:lpstr>
      <vt:lpstr>Recall: The Two Feet of Catholic social Justice</vt:lpstr>
      <vt:lpstr>ACTION</vt:lpstr>
      <vt:lpstr>ACTION</vt:lpstr>
      <vt:lpstr>REFLECTION</vt:lpstr>
      <vt:lpstr>REFLECTION</vt:lpstr>
      <vt:lpstr>Transformation</vt:lpstr>
      <vt:lpstr>What’s your excuse?</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Stephen Kirsch</dc:creator>
  <cp:lastModifiedBy>Dad</cp:lastModifiedBy>
  <cp:revision>20</cp:revision>
  <dcterms:created xsi:type="dcterms:W3CDTF">2012-09-05T14:04:01Z</dcterms:created>
  <dcterms:modified xsi:type="dcterms:W3CDTF">2012-09-20T14:21:52Z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ACCT01\skirsch</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ies>
</file>