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76" r:id="rId2"/>
    <p:sldId id="377" r:id="rId3"/>
    <p:sldId id="378" r:id="rId4"/>
    <p:sldId id="379" r:id="rId5"/>
    <p:sldId id="389" r:id="rId6"/>
    <p:sldId id="384" r:id="rId7"/>
    <p:sldId id="380" r:id="rId8"/>
    <p:sldId id="381"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21" autoAdjust="0"/>
    <p:restoredTop sz="82482" autoAdjust="0"/>
  </p:normalViewPr>
  <p:slideViewPr>
    <p:cSldViewPr>
      <p:cViewPr varScale="1">
        <p:scale>
          <a:sx n="78" d="100"/>
          <a:sy n="78" d="100"/>
        </p:scale>
        <p:origin x="-109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4AA73C-E914-4DD8-9EAE-01820F09DE6C}" type="datetimeFigureOut">
              <a:rPr lang="en-US" smtClean="0"/>
              <a:pPr/>
              <a:t>2/1/2010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5C3152-32D0-4BD6-8507-1C642F0CC32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5C3152-32D0-4BD6-8507-1C642F0CC32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5C3152-32D0-4BD6-8507-1C642F0CC32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5C3152-32D0-4BD6-8507-1C642F0CC32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5C3152-32D0-4BD6-8507-1C642F0CC32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Avoid Debt at all costs</a:t>
            </a:r>
          </a:p>
          <a:p>
            <a:r>
              <a:rPr lang="en-US" dirty="0" smtClean="0"/>
              <a:t>	- Life</a:t>
            </a:r>
            <a:r>
              <a:rPr lang="en-US" baseline="0" dirty="0" smtClean="0"/>
              <a:t> is hard.  Don’t make it harder</a:t>
            </a:r>
          </a:p>
          <a:p>
            <a:r>
              <a:rPr lang="en-US" baseline="0" dirty="0" smtClean="0"/>
              <a:t>	- Avoidance of Debt allows for more savings, more flexibility</a:t>
            </a:r>
          </a:p>
          <a:p>
            <a:endParaRPr lang="en-US" baseline="0" dirty="0" smtClean="0"/>
          </a:p>
          <a:p>
            <a:r>
              <a:rPr lang="en-US" baseline="0" dirty="0" smtClean="0"/>
              <a:t>What is difference between having zero net worth versus negative net worth?</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45C3152-32D0-4BD6-8507-1C642F0CC32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5C3152-32D0-4BD6-8507-1C642F0CC32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5C3152-32D0-4BD6-8507-1C642F0CC32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5C3152-32D0-4BD6-8507-1C642F0CC32C}"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48215F9-59F5-4932-B98D-8F68AE7C962D}" type="datetimeFigureOut">
              <a:rPr lang="en-US"/>
              <a:pPr>
                <a:defRPr/>
              </a:pPr>
              <a:t>2/1/2010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DB6E6FD-6B22-4640-A4D9-BA0070269FD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7FEAF62-2D7A-47D6-BADB-DF995FCDB763}" type="datetimeFigureOut">
              <a:rPr lang="en-US"/>
              <a:pPr>
                <a:defRPr/>
              </a:pPr>
              <a:t>2/1/2010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0AEBEB-C5D1-4084-932C-66A6B41347D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9D2DE37-C616-472C-9241-B24D59306A73}" type="datetimeFigureOut">
              <a:rPr lang="en-US"/>
              <a:pPr>
                <a:defRPr/>
              </a:pPr>
              <a:t>2/1/2010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40521DD-33BB-4228-901B-B267B8A58C5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53D2054-74E6-45EC-A7A2-07A4471F51D8}" type="datetimeFigureOut">
              <a:rPr lang="en-US"/>
              <a:pPr>
                <a:defRPr/>
              </a:pPr>
              <a:t>2/1/2010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BD1212-FCC0-42AF-AB7E-3EEF422C07E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A87E65D-776A-4B40-B423-3C99EDFB82C9}" type="datetimeFigureOut">
              <a:rPr lang="en-US"/>
              <a:pPr>
                <a:defRPr/>
              </a:pPr>
              <a:t>2/1/2010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E3F5FAB-C739-4115-9657-26EDF86D9BC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4275930-2835-404E-BFE1-CF5C701210ED}" type="datetimeFigureOut">
              <a:rPr lang="en-US"/>
              <a:pPr>
                <a:defRPr/>
              </a:pPr>
              <a:t>2/1/2010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7C06859-1BA3-4264-AA49-398DD080FE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F98BE9C-F637-4A27-B5C8-C23904CA241B}" type="datetimeFigureOut">
              <a:rPr lang="en-US"/>
              <a:pPr>
                <a:defRPr/>
              </a:pPr>
              <a:t>2/1/2010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297D5DC-8F1E-41EB-A65D-40C959E5E14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B68BF54-ACBF-4ECF-9B8A-C2B363A61902}" type="datetimeFigureOut">
              <a:rPr lang="en-US"/>
              <a:pPr>
                <a:defRPr/>
              </a:pPr>
              <a:t>2/1/2010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68B68C5-E7B8-4D1C-B426-88D714DF3DB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9F7A8B6-E949-4ABA-A011-4FC34BFEC2B4}" type="datetimeFigureOut">
              <a:rPr lang="en-US"/>
              <a:pPr>
                <a:defRPr/>
              </a:pPr>
              <a:t>2/1/2010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625E4EA-563B-4D94-9640-F37DD2B7315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78912A1-DDC8-42E7-82CB-BB36DF6CC4C6}" type="datetimeFigureOut">
              <a:rPr lang="en-US"/>
              <a:pPr>
                <a:defRPr/>
              </a:pPr>
              <a:t>2/1/2010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FE29A8A-DC54-48DD-A103-5EC79F6704A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C21373F-0ACA-43E7-9A27-CBE192F1C7F6}" type="datetimeFigureOut">
              <a:rPr lang="en-US"/>
              <a:pPr>
                <a:defRPr/>
              </a:pPr>
              <a:t>2/1/2010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B65F948-65BF-47BF-9507-1D5F99AB677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40FCE5C-E815-46E7-A9BA-E9335A6F1601}" type="datetimeFigureOut">
              <a:rPr lang="en-US"/>
              <a:pPr>
                <a:defRPr/>
              </a:pPr>
              <a:t>2/1/2010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435619B7-E674-4703-9D95-E38AA375202E}"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Personal Finance</a:t>
            </a:r>
            <a:br>
              <a:rPr lang="en-US" dirty="0" smtClean="0"/>
            </a:br>
            <a:r>
              <a:rPr lang="en-US" dirty="0" smtClean="0"/>
              <a:t>for High School Seniors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p>
          <a:p>
            <a:pPr>
              <a:buNone/>
            </a:pPr>
            <a:endParaRPr lang="en-US" dirty="0" smtClean="0"/>
          </a:p>
          <a:p>
            <a:pPr algn="ctr">
              <a:buNone/>
            </a:pPr>
            <a:r>
              <a:rPr lang="en-US" dirty="0" smtClean="0"/>
              <a:t>"...the borrower is a </a:t>
            </a:r>
            <a:r>
              <a:rPr lang="en-US" i="1" dirty="0" smtClean="0"/>
              <a:t>slave</a:t>
            </a:r>
            <a:r>
              <a:rPr lang="en-US" dirty="0" smtClean="0"/>
              <a:t> to the </a:t>
            </a:r>
            <a:r>
              <a:rPr lang="en-US" i="1" dirty="0" smtClean="0"/>
              <a:t>lender</a:t>
            </a:r>
            <a:r>
              <a:rPr lang="en-US" dirty="0" smtClean="0"/>
              <a:t>" (Proverbs 22:7)</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You will soon be on your own in managing your own affairs</a:t>
            </a:r>
          </a:p>
          <a:p>
            <a:endParaRPr lang="en-US" dirty="0" smtClean="0"/>
          </a:p>
          <a:p>
            <a:r>
              <a:rPr lang="en-US" dirty="0" smtClean="0"/>
              <a:t>What you do not want to do is to dig a hole right off the bat</a:t>
            </a:r>
          </a:p>
          <a:p>
            <a:endParaRPr lang="en-US" dirty="0" smtClean="0"/>
          </a:p>
          <a:p>
            <a:r>
              <a:rPr lang="en-US" dirty="0" smtClean="0"/>
              <a:t>Introduce strategies on how to not shoot yourself in the foot financially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a:t>
            </a:r>
            <a:endParaRPr lang="en-US" dirty="0"/>
          </a:p>
        </p:txBody>
      </p:sp>
      <p:sp>
        <p:nvSpPr>
          <p:cNvPr id="3" name="Content Placeholder 2"/>
          <p:cNvSpPr>
            <a:spLocks noGrp="1"/>
          </p:cNvSpPr>
          <p:nvPr>
            <p:ph idx="1"/>
          </p:nvPr>
        </p:nvSpPr>
        <p:spPr/>
        <p:txBody>
          <a:bodyPr/>
          <a:lstStyle/>
          <a:p>
            <a:r>
              <a:rPr lang="en-US" dirty="0" smtClean="0"/>
              <a:t>Why we want you to be successful with money:</a:t>
            </a:r>
          </a:p>
          <a:p>
            <a:pPr lvl="1"/>
            <a:r>
              <a:rPr lang="en-US" dirty="0" smtClean="0"/>
              <a:t>Rise in 18-25 year olds moving back in with parents</a:t>
            </a:r>
          </a:p>
          <a:p>
            <a:pPr lvl="1">
              <a:lnSpc>
                <a:spcPct val="90000"/>
              </a:lnSpc>
            </a:pPr>
            <a:r>
              <a:rPr lang="en-US" dirty="0" smtClean="0"/>
              <a:t>Average student has over $3,000 in credit card debt (@ high interest rates)</a:t>
            </a:r>
          </a:p>
          <a:p>
            <a:pPr lvl="1">
              <a:lnSpc>
                <a:spcPct val="90000"/>
              </a:lnSpc>
            </a:pPr>
            <a:r>
              <a:rPr lang="en-US" dirty="0" smtClean="0"/>
              <a:t>10% of students owe $10,000 or more in credit card debt</a:t>
            </a:r>
          </a:p>
          <a:p>
            <a:pPr lvl="1">
              <a:lnSpc>
                <a:spcPct val="90000"/>
              </a:lnSpc>
            </a:pPr>
            <a:r>
              <a:rPr lang="en-US" dirty="0" smtClean="0"/>
              <a:t>At age 20 if you save $200.00 a month at 10% interest you will be a millionaire by the age of 55.</a:t>
            </a:r>
          </a:p>
          <a:p>
            <a:pPr lvl="1">
              <a:lnSpc>
                <a:spcPct val="90000"/>
              </a:lnSpc>
            </a:pPr>
            <a:endParaRPr lang="en-US" dirty="0" smtClean="0"/>
          </a:p>
          <a:p>
            <a:pPr lvl="1"/>
            <a:endParaRPr lang="en-US" dirty="0" smtClean="0"/>
          </a:p>
          <a:p>
            <a:pPr lv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a:t>
            </a:r>
            <a:endParaRPr lang="en-US" dirty="0"/>
          </a:p>
        </p:txBody>
      </p:sp>
      <p:sp>
        <p:nvSpPr>
          <p:cNvPr id="3" name="Content Placeholder 2"/>
          <p:cNvSpPr>
            <a:spLocks noGrp="1"/>
          </p:cNvSpPr>
          <p:nvPr>
            <p:ph idx="1"/>
          </p:nvPr>
        </p:nvSpPr>
        <p:spPr/>
        <p:txBody>
          <a:bodyPr/>
          <a:lstStyle/>
          <a:p>
            <a:r>
              <a:rPr lang="en-US" dirty="0" smtClean="0"/>
              <a:t>Avoid Debt at all costs</a:t>
            </a:r>
          </a:p>
          <a:p>
            <a:pPr lvl="1"/>
            <a:r>
              <a:rPr lang="en-US" dirty="0" smtClean="0"/>
              <a:t>Car Debt – Why do you need a nice car?</a:t>
            </a:r>
          </a:p>
          <a:p>
            <a:pPr lvl="1"/>
            <a:r>
              <a:rPr lang="en-US" dirty="0" smtClean="0"/>
              <a:t>Credit Card Debt – Use a debit card</a:t>
            </a:r>
          </a:p>
          <a:p>
            <a:pPr lvl="1"/>
            <a:r>
              <a:rPr lang="en-US" dirty="0" smtClean="0"/>
              <a:t>Student Loan Debt – What if you can’t find a job?</a:t>
            </a:r>
          </a:p>
          <a:p>
            <a:pPr lvl="1"/>
            <a:endParaRPr lang="en-US" dirty="0" smtClean="0"/>
          </a:p>
          <a:p>
            <a:r>
              <a:rPr lang="en-US" dirty="0" smtClean="0"/>
              <a:t>Prepare for rainy days; Murphy repellant</a:t>
            </a:r>
          </a:p>
          <a:p>
            <a:endParaRPr lang="en-US" dirty="0" smtClean="0"/>
          </a:p>
          <a:p>
            <a:r>
              <a:rPr lang="en-US" dirty="0" smtClean="0"/>
              <a:t>Do you want your money to work for you?  If so, establish a BUDGET</a:t>
            </a:r>
          </a:p>
          <a:p>
            <a:pPr lvl="1"/>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Budgeting</a:t>
            </a:r>
            <a:endParaRPr lang="en-US" dirty="0"/>
          </a:p>
        </p:txBody>
      </p:sp>
      <p:sp>
        <p:nvSpPr>
          <p:cNvPr id="3" name="Content Placeholder 2"/>
          <p:cNvSpPr>
            <a:spLocks noGrp="1"/>
          </p:cNvSpPr>
          <p:nvPr>
            <p:ph idx="1"/>
          </p:nvPr>
        </p:nvSpPr>
        <p:spPr/>
        <p:txBody>
          <a:bodyPr/>
          <a:lstStyle/>
          <a:p>
            <a:r>
              <a:rPr lang="en-US" dirty="0" smtClean="0"/>
              <a:t>Why do you need a budget?</a:t>
            </a:r>
          </a:p>
          <a:p>
            <a:pPr lvl="1"/>
            <a:r>
              <a:rPr lang="en-US" dirty="0" smtClean="0"/>
              <a:t>Tells your money what to do</a:t>
            </a:r>
          </a:p>
          <a:p>
            <a:pPr lvl="1"/>
            <a:r>
              <a:rPr lang="en-US" dirty="0" smtClean="0"/>
              <a:t>Avoidance of debt</a:t>
            </a:r>
          </a:p>
          <a:p>
            <a:pPr lvl="1"/>
            <a:r>
              <a:rPr lang="en-US" dirty="0" smtClean="0"/>
              <a:t>Preparing for a rainy day</a:t>
            </a:r>
          </a:p>
          <a:p>
            <a:pPr lvl="1"/>
            <a:r>
              <a:rPr lang="en-US" dirty="0" smtClean="0"/>
              <a:t>Stress Reducer</a:t>
            </a:r>
          </a:p>
          <a:p>
            <a:endParaRPr lang="en-US" dirty="0" smtClean="0"/>
          </a:p>
          <a:p>
            <a:r>
              <a:rPr lang="en-US" dirty="0" smtClean="0"/>
              <a:t>Directs where you want to go with your life.  What is important to you.</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Money Tips</a:t>
            </a:r>
            <a:endParaRPr lang="en-US" dirty="0"/>
          </a:p>
        </p:txBody>
      </p:sp>
      <p:sp>
        <p:nvSpPr>
          <p:cNvPr id="3" name="Content Placeholder 2"/>
          <p:cNvSpPr>
            <a:spLocks noGrp="1"/>
          </p:cNvSpPr>
          <p:nvPr>
            <p:ph idx="1"/>
          </p:nvPr>
        </p:nvSpPr>
        <p:spPr/>
        <p:txBody>
          <a:bodyPr/>
          <a:lstStyle/>
          <a:p>
            <a:r>
              <a:rPr lang="en-US" sz="1800" dirty="0" smtClean="0"/>
              <a:t>Don't drink, smoke, or do drugs. </a:t>
            </a:r>
          </a:p>
          <a:p>
            <a:endParaRPr lang="en-US" sz="1800" dirty="0" smtClean="0"/>
          </a:p>
          <a:p>
            <a:r>
              <a:rPr lang="en-US" sz="1800" dirty="0" smtClean="0"/>
              <a:t>Buy used textbooks whenever possible, and sell the ones you no longer need.</a:t>
            </a:r>
          </a:p>
          <a:p>
            <a:endParaRPr lang="en-US" sz="1800" dirty="0" smtClean="0"/>
          </a:p>
          <a:p>
            <a:r>
              <a:rPr lang="en-US" sz="1800" dirty="0" smtClean="0"/>
              <a:t>Don't be tempted by your friends' spending habits. (Don’t keep up with the </a:t>
            </a:r>
            <a:r>
              <a:rPr lang="en-US" sz="1800" dirty="0" smtClean="0"/>
              <a:t>Jones)</a:t>
            </a:r>
            <a:endParaRPr lang="en-US" sz="1800" dirty="0" smtClean="0"/>
          </a:p>
          <a:p>
            <a:pPr>
              <a:buNone/>
            </a:pPr>
            <a:endParaRPr lang="en-US" sz="1800" dirty="0" smtClean="0"/>
          </a:p>
          <a:p>
            <a:r>
              <a:rPr lang="en-US" sz="1800" dirty="0" smtClean="0"/>
              <a:t>Shop smart when buying groceries and household items. Use coupons. Shop the sales. Stock up on discounted non-perishable items. Foods like milk, butter, and cheese can be frozen. Drink water. Do not spend money on snack machines. </a:t>
            </a:r>
          </a:p>
          <a:p>
            <a:endParaRPr lang="en-US" sz="1800" dirty="0" smtClean="0"/>
          </a:p>
          <a:p>
            <a:r>
              <a:rPr lang="en-US" sz="1800" dirty="0" smtClean="0"/>
              <a:t>Shop smart when buying clothes. Do not pay retail prices. Shop thrift stores, consignment shops, yard sales, clearance racks, and buy during off seasons. Don't buy any item that requires dry cleaning. Consider consigning your own clothes to earn some money. </a:t>
            </a:r>
          </a:p>
          <a:p>
            <a:endParaRPr lang="en-US" sz="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a:t>
            </a:r>
            <a:endParaRPr lang="en-US" dirty="0"/>
          </a:p>
        </p:txBody>
      </p:sp>
      <p:sp>
        <p:nvSpPr>
          <p:cNvPr id="3" name="Content Placeholder 2"/>
          <p:cNvSpPr>
            <a:spLocks noGrp="1"/>
          </p:cNvSpPr>
          <p:nvPr>
            <p:ph idx="1"/>
          </p:nvPr>
        </p:nvSpPr>
        <p:spPr/>
        <p:txBody>
          <a:bodyPr/>
          <a:lstStyle/>
          <a:p>
            <a:pPr>
              <a:lnSpc>
                <a:spcPct val="90000"/>
              </a:lnSpc>
            </a:pPr>
            <a:r>
              <a:rPr lang="en-US" dirty="0" smtClean="0"/>
              <a:t>Money brings security and the ability to give – Money problems bring unhappiness</a:t>
            </a:r>
          </a:p>
          <a:p>
            <a:pPr>
              <a:lnSpc>
                <a:spcPct val="90000"/>
              </a:lnSpc>
            </a:pPr>
            <a:endParaRPr lang="en-US" dirty="0" smtClean="0"/>
          </a:p>
          <a:p>
            <a:pPr>
              <a:lnSpc>
                <a:spcPct val="90000"/>
              </a:lnSpc>
            </a:pPr>
            <a:r>
              <a:rPr lang="en-US" dirty="0" smtClean="0"/>
              <a:t>Money problems can stay with you for the rest of your life</a:t>
            </a:r>
          </a:p>
          <a:p>
            <a:pPr>
              <a:lnSpc>
                <a:spcPct val="90000"/>
              </a:lnSpc>
            </a:pPr>
            <a:endParaRPr lang="en-US" dirty="0" smtClean="0"/>
          </a:p>
          <a:p>
            <a:pPr>
              <a:lnSpc>
                <a:spcPct val="90000"/>
              </a:lnSpc>
            </a:pPr>
            <a:r>
              <a:rPr lang="en-US" dirty="0" smtClean="0"/>
              <a:t>Top reason for divorce is financial.  Finances affects everything else in your life</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5538</TotalTime>
  <Words>425</Words>
  <Application>Microsoft Office PowerPoint</Application>
  <PresentationFormat>On-screen Show (4:3)</PresentationFormat>
  <Paragraphs>64</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Personal Finance for High School Seniors</vt:lpstr>
      <vt:lpstr>Slide 2</vt:lpstr>
      <vt:lpstr>Objectives</vt:lpstr>
      <vt:lpstr>Statistics</vt:lpstr>
      <vt:lpstr>Lessons</vt:lpstr>
      <vt:lpstr>Budgeting</vt:lpstr>
      <vt:lpstr>College Money Tips</vt:lpstr>
      <vt:lpstr>Closing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 2008</dc:title>
  <dc:creator>skirsch</dc:creator>
  <cp:lastModifiedBy>skirsch</cp:lastModifiedBy>
  <cp:revision>191</cp:revision>
  <dcterms:created xsi:type="dcterms:W3CDTF">2008-10-08T00:23:12Z</dcterms:created>
  <dcterms:modified xsi:type="dcterms:W3CDTF">2010-02-01T15:37:21Z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Sensitivity">
    <vt:lpwstr>Unrestricted</vt:lpwstr>
  </property>
  <property fmtid="{D5CDD505-2E9C-101B-9397-08002B2CF9AE}" pid="3" name="SensitivityID">
    <vt:lpwstr>0</vt:lpwstr>
  </property>
  <property fmtid="{D5CDD505-2E9C-101B-9397-08002B2CF9AE}" pid="4" name="ThirdParty">
    <vt:lpwstr/>
  </property>
</Properties>
</file>